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31"/>
  </p:notesMasterIdLst>
  <p:handoutMasterIdLst>
    <p:handoutMasterId r:id="rId32"/>
  </p:handoutMasterIdLst>
  <p:sldIdLst>
    <p:sldId id="256" r:id="rId5"/>
    <p:sldId id="293" r:id="rId6"/>
    <p:sldId id="299" r:id="rId7"/>
    <p:sldId id="292" r:id="rId8"/>
    <p:sldId id="289" r:id="rId9"/>
    <p:sldId id="291" r:id="rId10"/>
    <p:sldId id="319" r:id="rId11"/>
    <p:sldId id="298" r:id="rId12"/>
    <p:sldId id="295" r:id="rId13"/>
    <p:sldId id="296" r:id="rId14"/>
    <p:sldId id="297" r:id="rId15"/>
    <p:sldId id="277" r:id="rId16"/>
    <p:sldId id="300" r:id="rId17"/>
    <p:sldId id="278" r:id="rId18"/>
    <p:sldId id="301" r:id="rId19"/>
    <p:sldId id="303" r:id="rId20"/>
    <p:sldId id="314" r:id="rId21"/>
    <p:sldId id="312" r:id="rId22"/>
    <p:sldId id="307" r:id="rId23"/>
    <p:sldId id="308" r:id="rId24"/>
    <p:sldId id="283" r:id="rId25"/>
    <p:sldId id="316" r:id="rId26"/>
    <p:sldId id="317" r:id="rId27"/>
    <p:sldId id="310" r:id="rId28"/>
    <p:sldId id="311" r:id="rId29"/>
    <p:sldId id="28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28" userDrawn="1">
          <p15:clr>
            <a:srgbClr val="A4A3A4"/>
          </p15:clr>
        </p15:guide>
        <p15:guide id="2" pos="3864" userDrawn="1">
          <p15:clr>
            <a:srgbClr val="A4A3A4"/>
          </p15:clr>
        </p15:guide>
        <p15:guide id="3" pos="7512" userDrawn="1">
          <p15:clr>
            <a:srgbClr val="A4A3A4"/>
          </p15:clr>
        </p15:guide>
        <p15:guide id="4" pos="144" userDrawn="1">
          <p15:clr>
            <a:srgbClr val="A4A3A4"/>
          </p15:clr>
        </p15:guide>
        <p15:guide id="5" orient="horz" pos="624" userDrawn="1">
          <p15:clr>
            <a:srgbClr val="A4A3A4"/>
          </p15:clr>
        </p15:guide>
        <p15:guide id="6" orient="horz" pos="405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3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52" autoAdjust="0"/>
  </p:normalViewPr>
  <p:slideViewPr>
    <p:cSldViewPr snapToGrid="0" showGuides="1">
      <p:cViewPr varScale="1">
        <p:scale>
          <a:sx n="110" d="100"/>
          <a:sy n="110" d="100"/>
        </p:scale>
        <p:origin x="630" y="132"/>
      </p:cViewPr>
      <p:guideLst>
        <p:guide orient="horz" pos="2328"/>
        <p:guide pos="3864"/>
        <p:guide pos="7512"/>
        <p:guide pos="144"/>
        <p:guide orient="horz" pos="624"/>
        <p:guide orient="horz" pos="4056"/>
      </p:guideLst>
    </p:cSldViewPr>
  </p:slideViewPr>
  <p:notesTextViewPr>
    <p:cViewPr>
      <p:scale>
        <a:sx n="1" d="1"/>
        <a:sy n="1" d="1"/>
      </p:scale>
      <p:origin x="0" y="0"/>
    </p:cViewPr>
  </p:notesText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Detected</c:v>
                </c:pt>
              </c:strCache>
            </c:strRef>
          </c:tx>
          <c:spPr>
            <a:solidFill>
              <a:schemeClr val="accent6">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85000"/>
                        <a:lumOff val="1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Sheet1!$A$2:$A$6</c:f>
              <c:strCache>
                <c:ptCount val="5"/>
                <c:pt idx="0">
                  <c:v>Sample 1</c:v>
                </c:pt>
                <c:pt idx="1">
                  <c:v>Sample 2</c:v>
                </c:pt>
                <c:pt idx="2">
                  <c:v>Sample 5</c:v>
                </c:pt>
                <c:pt idx="3">
                  <c:v>Sample 6</c:v>
                </c:pt>
                <c:pt idx="4">
                  <c:v>Sample 11</c:v>
                </c:pt>
              </c:strCache>
            </c:strRef>
          </c:cat>
          <c:val>
            <c:numRef>
              <c:f>Sheet1!$B$2:$B$6</c:f>
              <c:numCache>
                <c:formatCode>General</c:formatCode>
                <c:ptCount val="5"/>
                <c:pt idx="0">
                  <c:v>16</c:v>
                </c:pt>
                <c:pt idx="1">
                  <c:v>15</c:v>
                </c:pt>
                <c:pt idx="2">
                  <c:v>10</c:v>
                </c:pt>
                <c:pt idx="3">
                  <c:v>2</c:v>
                </c:pt>
                <c:pt idx="4">
                  <c:v>12</c:v>
                </c:pt>
              </c:numCache>
            </c:numRef>
          </c:val>
          <c:extLst xmlns:c16r2="http://schemas.microsoft.com/office/drawing/2015/06/chart">
            <c:ext xmlns:c16="http://schemas.microsoft.com/office/drawing/2014/chart" uri="{C3380CC4-5D6E-409C-BE32-E72D297353CC}">
              <c16:uniqueId val="{00000000-FA65-49B9-A6FF-6853A1FD4969}"/>
            </c:ext>
          </c:extLst>
        </c:ser>
        <c:dLbls>
          <c:dLblPos val="outEnd"/>
          <c:showLegendKey val="0"/>
          <c:showVal val="1"/>
          <c:showCatName val="0"/>
          <c:showSerName val="0"/>
          <c:showPercent val="0"/>
          <c:showBubbleSize val="0"/>
        </c:dLbls>
        <c:gapWidth val="65"/>
        <c:axId val="1219130864"/>
        <c:axId val="1219135216"/>
      </c:barChart>
      <c:catAx>
        <c:axId val="1219130864"/>
        <c:scaling>
          <c:orientation val="minMax"/>
        </c:scaling>
        <c:delete val="0"/>
        <c:axPos val="l"/>
        <c:numFmt formatCode="General" sourceLinked="1"/>
        <c:majorTickMark val="out"/>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1219135216"/>
        <c:crosses val="autoZero"/>
        <c:auto val="1"/>
        <c:lblAlgn val="ctr"/>
        <c:lblOffset val="100"/>
        <c:noMultiLvlLbl val="0"/>
      </c:catAx>
      <c:valAx>
        <c:axId val="1219135216"/>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crossAx val="1219130864"/>
        <c:crosses val="autoZero"/>
        <c:crossBetween val="between"/>
      </c:valAx>
      <c:dTable>
        <c:showHorzBorder val="1"/>
        <c:showVertBorder val="1"/>
        <c:showOutline val="1"/>
        <c:showKeys val="1"/>
        <c:spPr>
          <a:noFill/>
          <a:ln w="9525">
            <a:solidFill>
              <a:schemeClr val="dk1">
                <a:lumMod val="35000"/>
                <a:lumOff val="65000"/>
              </a:schemeClr>
            </a:solidFill>
          </a:ln>
          <a:effectLst/>
        </c:spPr>
        <c:txPr>
          <a:bodyPr rot="0" spcFirstLastPara="1" vertOverflow="ellipsis" vert="horz" wrap="square" anchor="ctr" anchorCtr="1"/>
          <a:lstStyle/>
          <a:p>
            <a:pPr rtl="0">
              <a:defRPr sz="1197" b="0" i="0" u="none" strike="noStrike" kern="1200" baseline="0">
                <a:solidFill>
                  <a:schemeClr val="dk1">
                    <a:lumMod val="75000"/>
                    <a:lumOff val="25000"/>
                  </a:schemeClr>
                </a:solidFill>
                <a:latin typeface="+mn-lt"/>
                <a:ea typeface="+mn-ea"/>
                <a:cs typeface="+mn-cs"/>
              </a:defRPr>
            </a:pPr>
            <a:endParaRPr lang="en-US"/>
          </a:p>
        </c:txPr>
      </c:dTable>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dirty="0">
                <a:latin typeface="Arial Black" panose="020B0A04020102020204" pitchFamily="34" charset="0"/>
              </a:rPr>
              <a:t>Number of</a:t>
            </a:r>
            <a:r>
              <a:rPr lang="en-US" sz="1600" baseline="0" dirty="0">
                <a:latin typeface="Arial Black" panose="020B0A04020102020204" pitchFamily="34" charset="0"/>
              </a:rPr>
              <a:t> scripts DETECTED by individual rater</a:t>
            </a:r>
            <a:endParaRPr lang="en-US" sz="1600" dirty="0">
              <a:latin typeface="Arial Black" panose="020B0A04020102020204" pitchFamily="34" charset="0"/>
            </a:endParaRP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52"/>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7.5898953379397324E-2"/>
          <c:w val="1"/>
          <c:h val="0.80017134959407887"/>
        </c:manualLayout>
      </c:layout>
      <c:pie3DChart>
        <c:varyColors val="1"/>
        <c:ser>
          <c:idx val="0"/>
          <c:order val="0"/>
          <c:tx>
            <c:strRef>
              <c:f>Sheet1!$B$1</c:f>
              <c:strCache>
                <c:ptCount val="1"/>
                <c:pt idx="0">
                  <c:v>Number</c:v>
                </c:pt>
              </c:strCache>
            </c:strRef>
          </c:tx>
          <c:dPt>
            <c:idx val="0"/>
            <c:bubble3D val="0"/>
            <c:spPr>
              <a:solidFill>
                <a:schemeClr val="accent6"/>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1-EB4E-416D-A171-A09EEEEC7EDE}"/>
              </c:ext>
            </c:extLst>
          </c:dPt>
          <c:dPt>
            <c:idx val="1"/>
            <c:bubble3D val="0"/>
            <c:spPr>
              <a:solidFill>
                <a:schemeClr val="accent5"/>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3-EB4E-416D-A171-A09EEEEC7EDE}"/>
              </c:ext>
            </c:extLst>
          </c:dPt>
          <c:dPt>
            <c:idx val="2"/>
            <c:bubble3D val="0"/>
            <c:spPr>
              <a:solidFill>
                <a:schemeClr val="accent4"/>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5-EB4E-416D-A171-A09EEEEC7EDE}"/>
              </c:ext>
            </c:extLst>
          </c:dPt>
          <c:dPt>
            <c:idx val="3"/>
            <c:bubble3D val="0"/>
            <c:spPr>
              <a:solidFill>
                <a:schemeClr val="accent6">
                  <a:lumMod val="6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7-EB4E-416D-A171-A09EEEEC7EDE}"/>
              </c:ext>
            </c:extLst>
          </c:dPt>
          <c:dPt>
            <c:idx val="4"/>
            <c:bubble3D val="0"/>
            <c:spPr>
              <a:solidFill>
                <a:schemeClr val="accent5">
                  <a:lumMod val="6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9-EB4E-416D-A171-A09EEEEC7EDE}"/>
              </c:ext>
            </c:extLst>
          </c:dPt>
          <c:dPt>
            <c:idx val="5"/>
            <c:bubble3D val="0"/>
            <c:spPr>
              <a:solidFill>
                <a:schemeClr val="accent4">
                  <a:lumMod val="6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B-EB4E-416D-A171-A09EEEEC7EDE}"/>
              </c:ext>
            </c:extLst>
          </c:dPt>
          <c:dPt>
            <c:idx val="6"/>
            <c:bubble3D val="0"/>
            <c:spPr>
              <a:solidFill>
                <a:schemeClr val="accent6">
                  <a:lumMod val="80000"/>
                  <a:lumOff val="2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D-EB4E-416D-A171-A09EEEEC7EDE}"/>
              </c:ext>
            </c:extLst>
          </c:dPt>
          <c:dPt>
            <c:idx val="7"/>
            <c:bubble3D val="0"/>
            <c:spPr>
              <a:solidFill>
                <a:schemeClr val="accent5">
                  <a:lumMod val="80000"/>
                  <a:lumOff val="2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F-EB4E-416D-A171-A09EEEEC7EDE}"/>
              </c:ext>
            </c:extLst>
          </c:dPt>
          <c:dPt>
            <c:idx val="8"/>
            <c:bubble3D val="0"/>
            <c:spPr>
              <a:solidFill>
                <a:schemeClr val="accent4">
                  <a:lumMod val="80000"/>
                  <a:lumOff val="2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1-EB4E-416D-A171-A09EEEEC7EDE}"/>
              </c:ext>
            </c:extLst>
          </c:dPt>
          <c:dPt>
            <c:idx val="9"/>
            <c:bubble3D val="0"/>
            <c:spPr>
              <a:solidFill>
                <a:schemeClr val="accent6">
                  <a:lumMod val="8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3-EB4E-416D-A171-A09EEEEC7EDE}"/>
              </c:ext>
            </c:extLst>
          </c:dPt>
          <c:dPt>
            <c:idx val="10"/>
            <c:bubble3D val="0"/>
            <c:spPr>
              <a:solidFill>
                <a:schemeClr val="accent5">
                  <a:lumMod val="8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5-EB4E-416D-A171-A09EEEEC7EDE}"/>
              </c:ext>
            </c:extLst>
          </c:dPt>
          <c:dPt>
            <c:idx val="11"/>
            <c:bubble3D val="0"/>
            <c:spPr>
              <a:solidFill>
                <a:schemeClr val="accent4">
                  <a:lumMod val="8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7-EB4E-416D-A171-A09EEEEC7EDE}"/>
              </c:ext>
            </c:extLst>
          </c:dPt>
          <c:dPt>
            <c:idx val="12"/>
            <c:bubble3D val="0"/>
            <c:spPr>
              <a:solidFill>
                <a:schemeClr val="accent6">
                  <a:lumMod val="60000"/>
                  <a:lumOff val="4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9-EB4E-416D-A171-A09EEEEC7EDE}"/>
              </c:ext>
            </c:extLst>
          </c:dPt>
          <c:dPt>
            <c:idx val="13"/>
            <c:bubble3D val="0"/>
            <c:spPr>
              <a:solidFill>
                <a:schemeClr val="accent5">
                  <a:lumMod val="60000"/>
                  <a:lumOff val="4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B-EB4E-416D-A171-A09EEEEC7EDE}"/>
              </c:ext>
            </c:extLst>
          </c:dPt>
          <c:dPt>
            <c:idx val="14"/>
            <c:bubble3D val="0"/>
            <c:spPr>
              <a:solidFill>
                <a:schemeClr val="accent4">
                  <a:lumMod val="60000"/>
                  <a:lumOff val="4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D-EB4E-416D-A171-A09EEEEC7EDE}"/>
              </c:ext>
            </c:extLst>
          </c:dPt>
          <c:dPt>
            <c:idx val="15"/>
            <c:bubble3D val="0"/>
            <c:spPr>
              <a:solidFill>
                <a:schemeClr val="accent6">
                  <a:lumMod val="5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F-EB4E-416D-A171-A09EEEEC7EDE}"/>
              </c:ext>
            </c:extLst>
          </c:dPt>
          <c:dPt>
            <c:idx val="16"/>
            <c:bubble3D val="0"/>
            <c:spPr>
              <a:solidFill>
                <a:schemeClr val="accent5">
                  <a:lumMod val="5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21-EB4E-416D-A171-A09EEEEC7EDE}"/>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Sheet1!$A$2:$A$18</c:f>
              <c:strCache>
                <c:ptCount val="17"/>
                <c:pt idx="0">
                  <c:v>Rater 1</c:v>
                </c:pt>
                <c:pt idx="1">
                  <c:v>Rater 2</c:v>
                </c:pt>
                <c:pt idx="2">
                  <c:v>Rater 3</c:v>
                </c:pt>
                <c:pt idx="3">
                  <c:v>Rater 4</c:v>
                </c:pt>
                <c:pt idx="4">
                  <c:v>Rater 5</c:v>
                </c:pt>
                <c:pt idx="5">
                  <c:v>Rater 6</c:v>
                </c:pt>
                <c:pt idx="6">
                  <c:v>Rater 7</c:v>
                </c:pt>
                <c:pt idx="7">
                  <c:v>Rater 8</c:v>
                </c:pt>
                <c:pt idx="8">
                  <c:v>Rater 9</c:v>
                </c:pt>
                <c:pt idx="9">
                  <c:v>Rater 10</c:v>
                </c:pt>
                <c:pt idx="10">
                  <c:v>Rater 11</c:v>
                </c:pt>
                <c:pt idx="11">
                  <c:v>Rater 12</c:v>
                </c:pt>
                <c:pt idx="12">
                  <c:v>Rater 13</c:v>
                </c:pt>
                <c:pt idx="13">
                  <c:v>Rater 14</c:v>
                </c:pt>
                <c:pt idx="14">
                  <c:v>Rater 15 </c:v>
                </c:pt>
                <c:pt idx="15">
                  <c:v>Rater 16</c:v>
                </c:pt>
                <c:pt idx="16">
                  <c:v>Rater 17</c:v>
                </c:pt>
              </c:strCache>
            </c:strRef>
          </c:cat>
          <c:val>
            <c:numRef>
              <c:f>Sheet1!$B$2:$B$18</c:f>
              <c:numCache>
                <c:formatCode>General</c:formatCode>
                <c:ptCount val="17"/>
                <c:pt idx="0">
                  <c:v>5</c:v>
                </c:pt>
                <c:pt idx="1">
                  <c:v>3</c:v>
                </c:pt>
                <c:pt idx="2">
                  <c:v>3</c:v>
                </c:pt>
                <c:pt idx="3">
                  <c:v>3</c:v>
                </c:pt>
                <c:pt idx="4">
                  <c:v>5</c:v>
                </c:pt>
                <c:pt idx="5">
                  <c:v>2</c:v>
                </c:pt>
                <c:pt idx="6">
                  <c:v>2</c:v>
                </c:pt>
                <c:pt idx="7">
                  <c:v>2</c:v>
                </c:pt>
                <c:pt idx="8">
                  <c:v>3</c:v>
                </c:pt>
                <c:pt idx="9">
                  <c:v>3</c:v>
                </c:pt>
                <c:pt idx="10">
                  <c:v>2</c:v>
                </c:pt>
                <c:pt idx="11">
                  <c:v>3</c:v>
                </c:pt>
                <c:pt idx="12">
                  <c:v>2</c:v>
                </c:pt>
                <c:pt idx="13">
                  <c:v>4</c:v>
                </c:pt>
                <c:pt idx="14">
                  <c:v>3</c:v>
                </c:pt>
                <c:pt idx="15">
                  <c:v>3</c:v>
                </c:pt>
                <c:pt idx="16">
                  <c:v>2</c:v>
                </c:pt>
              </c:numCache>
            </c:numRef>
          </c:val>
          <c:extLst xmlns:c16r2="http://schemas.microsoft.com/office/drawing/2015/06/chart">
            <c:ext xmlns:c16="http://schemas.microsoft.com/office/drawing/2014/chart" uri="{C3380CC4-5D6E-409C-BE32-E72D297353CC}">
              <c16:uniqueId val="{00000000-D781-4E08-83B6-86D1024A27F3}"/>
            </c:ext>
          </c:extLst>
        </c:ser>
        <c:dLbls>
          <c:dLblPos val="bestFit"/>
          <c:showLegendKey val="0"/>
          <c:showVal val="1"/>
          <c:showCatName val="0"/>
          <c:showSerName val="0"/>
          <c:showPercent val="0"/>
          <c:showBubbleSize val="0"/>
          <c:showLeaderLines val="1"/>
        </c:dLbls>
      </c:pie3D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605416-5D88-4129-ACF6-D2979526EE1D}" type="doc">
      <dgm:prSet loTypeId="urn:microsoft.com/office/officeart/2005/8/layout/vList2" loCatId="list" qsTypeId="urn:microsoft.com/office/officeart/2005/8/quickstyle/simple1" qsCatId="simple" csTypeId="urn:microsoft.com/office/officeart/2005/8/colors/accent3_4" csCatId="accent3" phldr="1"/>
      <dgm:spPr/>
      <dgm:t>
        <a:bodyPr/>
        <a:lstStyle/>
        <a:p>
          <a:endParaRPr lang="en-US"/>
        </a:p>
      </dgm:t>
    </dgm:pt>
    <dgm:pt modelId="{E772A0E1-96F1-488C-BE9D-D2BB2986E24A}">
      <dgm:prSet>
        <dgm:style>
          <a:lnRef idx="2">
            <a:schemeClr val="accent3">
              <a:shade val="50000"/>
            </a:schemeClr>
          </a:lnRef>
          <a:fillRef idx="1">
            <a:schemeClr val="accent3"/>
          </a:fillRef>
          <a:effectRef idx="0">
            <a:schemeClr val="accent3"/>
          </a:effectRef>
          <a:fontRef idx="minor">
            <a:schemeClr val="lt1"/>
          </a:fontRef>
        </dgm:style>
      </dgm:prSet>
      <dgm:spPr/>
      <dgm:t>
        <a:bodyPr/>
        <a:lstStyle/>
        <a:p>
          <a:r>
            <a:rPr lang="en-US" i="1" dirty="0"/>
            <a:t>“Testing writing is essential for several reasons. It helps assess language proficiency, ensuring individuals can effectively communicate in written form, which is crucial in both personal and professional settings… how digital tools can enhance or challenge writing skills</a:t>
          </a:r>
          <a:r>
            <a:rPr lang="en-US" dirty="0"/>
            <a:t>“  </a:t>
          </a:r>
        </a:p>
      </dgm:t>
    </dgm:pt>
    <dgm:pt modelId="{86771DF3-C72F-4505-B62D-F7570DC0E094}" type="parTrans" cxnId="{D72967DB-47B7-4A00-AD2E-ADAE1A392AEC}">
      <dgm:prSet/>
      <dgm:spPr/>
      <dgm:t>
        <a:bodyPr/>
        <a:lstStyle/>
        <a:p>
          <a:endParaRPr lang="en-US"/>
        </a:p>
      </dgm:t>
    </dgm:pt>
    <dgm:pt modelId="{972DD0DA-9894-4F12-89DB-CEC42D92DF89}" type="sibTrans" cxnId="{D72967DB-47B7-4A00-AD2E-ADAE1A392AEC}">
      <dgm:prSet/>
      <dgm:spPr/>
      <dgm:t>
        <a:bodyPr/>
        <a:lstStyle/>
        <a:p>
          <a:endParaRPr lang="en-US"/>
        </a:p>
      </dgm:t>
    </dgm:pt>
    <dgm:pt modelId="{0829DEBC-6492-4CAF-BAE8-24965A9698D9}" type="pres">
      <dgm:prSet presAssocID="{B8605416-5D88-4129-ACF6-D2979526EE1D}" presName="linear" presStyleCnt="0">
        <dgm:presLayoutVars>
          <dgm:animLvl val="lvl"/>
          <dgm:resizeHandles val="exact"/>
        </dgm:presLayoutVars>
      </dgm:prSet>
      <dgm:spPr/>
      <dgm:t>
        <a:bodyPr/>
        <a:lstStyle/>
        <a:p>
          <a:endParaRPr lang="en-US"/>
        </a:p>
      </dgm:t>
    </dgm:pt>
    <dgm:pt modelId="{FC2435AC-8FD4-4309-9D27-77A25ABA0DD3}" type="pres">
      <dgm:prSet presAssocID="{E772A0E1-96F1-488C-BE9D-D2BB2986E24A}" presName="parentText" presStyleLbl="node1" presStyleIdx="0" presStyleCnt="1" custLinFactNeighborX="521" custLinFactNeighborY="6033">
        <dgm:presLayoutVars>
          <dgm:chMax val="0"/>
          <dgm:bulletEnabled val="1"/>
        </dgm:presLayoutVars>
      </dgm:prSet>
      <dgm:spPr/>
      <dgm:t>
        <a:bodyPr/>
        <a:lstStyle/>
        <a:p>
          <a:endParaRPr lang="en-US"/>
        </a:p>
      </dgm:t>
    </dgm:pt>
  </dgm:ptLst>
  <dgm:cxnLst>
    <dgm:cxn modelId="{29B4D626-EE59-4394-B6EE-6257D06B41F0}" type="presOf" srcId="{E772A0E1-96F1-488C-BE9D-D2BB2986E24A}" destId="{FC2435AC-8FD4-4309-9D27-77A25ABA0DD3}" srcOrd="0" destOrd="0" presId="urn:microsoft.com/office/officeart/2005/8/layout/vList2"/>
    <dgm:cxn modelId="{3A497401-734D-40A8-85BC-AED4B827842C}" type="presOf" srcId="{B8605416-5D88-4129-ACF6-D2979526EE1D}" destId="{0829DEBC-6492-4CAF-BAE8-24965A9698D9}" srcOrd="0" destOrd="0" presId="urn:microsoft.com/office/officeart/2005/8/layout/vList2"/>
    <dgm:cxn modelId="{D72967DB-47B7-4A00-AD2E-ADAE1A392AEC}" srcId="{B8605416-5D88-4129-ACF6-D2979526EE1D}" destId="{E772A0E1-96F1-488C-BE9D-D2BB2986E24A}" srcOrd="0" destOrd="0" parTransId="{86771DF3-C72F-4505-B62D-F7570DC0E094}" sibTransId="{972DD0DA-9894-4F12-89DB-CEC42D92DF89}"/>
    <dgm:cxn modelId="{1C474D9D-5B98-47E3-881E-C2839D7CA416}" type="presParOf" srcId="{0829DEBC-6492-4CAF-BAE8-24965A9698D9}" destId="{FC2435AC-8FD4-4309-9D27-77A25ABA0DD3}"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2435AC-8FD4-4309-9D27-77A25ABA0DD3}">
      <dsp:nvSpPr>
        <dsp:cNvPr id="0" name=""/>
        <dsp:cNvSpPr/>
      </dsp:nvSpPr>
      <dsp:spPr>
        <a:xfrm>
          <a:off x="0" y="48090"/>
          <a:ext cx="10972800" cy="4619159"/>
        </a:xfrm>
        <a:prstGeom prst="roundRect">
          <a:avLst/>
        </a:prstGeom>
        <a:solidFill>
          <a:schemeClr val="accent3"/>
        </a:solidFill>
        <a:ln w="12700" cap="flat" cmpd="sng" algn="ctr">
          <a:solidFill>
            <a:schemeClr val="accent3">
              <a:shade val="50000"/>
            </a:schemeClr>
          </a:solidFill>
          <a:prstDash val="solid"/>
          <a:miter lim="800000"/>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160020" tIns="160020" rIns="160020" bIns="160020" numCol="1" spcCol="1270" anchor="ctr" anchorCtr="0">
          <a:noAutofit/>
        </a:bodyPr>
        <a:lstStyle/>
        <a:p>
          <a:pPr lvl="0" algn="l" defTabSz="1866900">
            <a:lnSpc>
              <a:spcPct val="90000"/>
            </a:lnSpc>
            <a:spcBef>
              <a:spcPct val="0"/>
            </a:spcBef>
            <a:spcAft>
              <a:spcPct val="35000"/>
            </a:spcAft>
          </a:pPr>
          <a:r>
            <a:rPr lang="en-US" sz="4200" i="1" kern="1200" dirty="0"/>
            <a:t>“Testing writing is essential for several reasons. It helps assess language proficiency, ensuring individuals can effectively communicate in written form, which is crucial in both personal and professional settings… how digital tools can enhance or challenge writing skills</a:t>
          </a:r>
          <a:r>
            <a:rPr lang="en-US" sz="4200" kern="1200" dirty="0"/>
            <a:t>“  </a:t>
          </a:r>
        </a:p>
      </dsp:txBody>
      <dsp:txXfrm>
        <a:off x="225489" y="273579"/>
        <a:ext cx="10521822" cy="416818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4465D3EB-CBDD-4100-83B7-3BFE0A8F411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 xmlns:a16="http://schemas.microsoft.com/office/drawing/2014/main" id="{C72B4595-A79D-4567-9FE1-DCF31A42B3D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E5C0719-993D-42E1-80ED-8F01056F36C2}" type="datetimeFigureOut">
              <a:rPr lang="en-US" smtClean="0"/>
              <a:t>9/17/2025</a:t>
            </a:fld>
            <a:endParaRPr lang="en-US" dirty="0"/>
          </a:p>
        </p:txBody>
      </p:sp>
      <p:sp>
        <p:nvSpPr>
          <p:cNvPr id="4" name="Footer Placeholder 3">
            <a:extLst>
              <a:ext uri="{FF2B5EF4-FFF2-40B4-BE49-F238E27FC236}">
                <a16:creationId xmlns="" xmlns:a16="http://schemas.microsoft.com/office/drawing/2014/main" id="{850E452F-E862-4273-987C-980229E532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 xmlns:a16="http://schemas.microsoft.com/office/drawing/2014/main" id="{C3EE394C-9AD7-48EA-AB0F-18032A3E097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00421AD-3AC0-48CB-8727-BB447FD2264E}" type="slidenum">
              <a:rPr lang="en-US" smtClean="0"/>
              <a:t>‹#›</a:t>
            </a:fld>
            <a:endParaRPr lang="en-US" dirty="0"/>
          </a:p>
        </p:txBody>
      </p:sp>
    </p:spTree>
    <p:extLst>
      <p:ext uri="{BB962C8B-B14F-4D97-AF65-F5344CB8AC3E}">
        <p14:creationId xmlns:p14="http://schemas.microsoft.com/office/powerpoint/2010/main" val="3268159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D3BC9C-6C58-464F-B94E-FD73C5FB016E}" type="datetimeFigureOut">
              <a:rPr lang="en-US" smtClean="0"/>
              <a:t>9/17/2025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60DC36-8EFA-4378-9855-E019C55AC472}" type="slidenum">
              <a:rPr lang="en-US" smtClean="0"/>
              <a:t>‹#›</a:t>
            </a:fld>
            <a:endParaRPr lang="en-US" dirty="0"/>
          </a:p>
        </p:txBody>
      </p:sp>
    </p:spTree>
    <p:extLst>
      <p:ext uri="{BB962C8B-B14F-4D97-AF65-F5344CB8AC3E}">
        <p14:creationId xmlns:p14="http://schemas.microsoft.com/office/powerpoint/2010/main" val="1877053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1</a:t>
            </a:fld>
            <a:endParaRPr lang="en-US" dirty="0"/>
          </a:p>
        </p:txBody>
      </p:sp>
    </p:spTree>
    <p:extLst>
      <p:ext uri="{BB962C8B-B14F-4D97-AF65-F5344CB8AC3E}">
        <p14:creationId xmlns:p14="http://schemas.microsoft.com/office/powerpoint/2010/main" val="1773527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60DC36-8EFA-4378-9855-E019C55AC472}" type="slidenum">
              <a:rPr lang="en-US" smtClean="0"/>
              <a:t>2</a:t>
            </a:fld>
            <a:endParaRPr lang="en-US" dirty="0"/>
          </a:p>
        </p:txBody>
      </p:sp>
    </p:spTree>
    <p:extLst>
      <p:ext uri="{BB962C8B-B14F-4D97-AF65-F5344CB8AC3E}">
        <p14:creationId xmlns:p14="http://schemas.microsoft.com/office/powerpoint/2010/main" val="3272720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42</a:t>
            </a:r>
            <a:r>
              <a:rPr lang="en-US" baseline="0" dirty="0" smtClean="0"/>
              <a:t> w</a:t>
            </a:r>
            <a:r>
              <a:rPr lang="en-US" dirty="0" smtClean="0"/>
              <a:t>orkshop</a:t>
            </a:r>
            <a:r>
              <a:rPr lang="en-US" baseline="0" dirty="0" smtClean="0"/>
              <a:t> delegates participated in the poll </a:t>
            </a:r>
            <a:endParaRPr lang="en-US" dirty="0"/>
          </a:p>
        </p:txBody>
      </p:sp>
      <p:sp>
        <p:nvSpPr>
          <p:cNvPr id="4" name="Slide Number Placeholder 3"/>
          <p:cNvSpPr>
            <a:spLocks noGrp="1"/>
          </p:cNvSpPr>
          <p:nvPr>
            <p:ph type="sldNum" sz="quarter" idx="10"/>
          </p:nvPr>
        </p:nvSpPr>
        <p:spPr/>
        <p:txBody>
          <a:bodyPr/>
          <a:lstStyle/>
          <a:p>
            <a:fld id="{BE60DC36-8EFA-4378-9855-E019C55AC472}" type="slidenum">
              <a:rPr lang="en-US" smtClean="0"/>
              <a:t>6</a:t>
            </a:fld>
            <a:endParaRPr lang="en-US" dirty="0"/>
          </a:p>
        </p:txBody>
      </p:sp>
    </p:spTree>
    <p:extLst>
      <p:ext uri="{BB962C8B-B14F-4D97-AF65-F5344CB8AC3E}">
        <p14:creationId xmlns:p14="http://schemas.microsoft.com/office/powerpoint/2010/main" val="2567211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12</a:t>
            </a:fld>
            <a:endParaRPr lang="en-US" dirty="0"/>
          </a:p>
        </p:txBody>
      </p:sp>
    </p:spTree>
    <p:extLst>
      <p:ext uri="{BB962C8B-B14F-4D97-AF65-F5344CB8AC3E}">
        <p14:creationId xmlns:p14="http://schemas.microsoft.com/office/powerpoint/2010/main" val="2200471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14</a:t>
            </a:fld>
            <a:endParaRPr lang="en-US" dirty="0"/>
          </a:p>
        </p:txBody>
      </p:sp>
    </p:spTree>
    <p:extLst>
      <p:ext uri="{BB962C8B-B14F-4D97-AF65-F5344CB8AC3E}">
        <p14:creationId xmlns:p14="http://schemas.microsoft.com/office/powerpoint/2010/main" val="1772151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21</a:t>
            </a:fld>
            <a:endParaRPr lang="en-US" dirty="0"/>
          </a:p>
        </p:txBody>
      </p:sp>
    </p:spTree>
    <p:extLst>
      <p:ext uri="{BB962C8B-B14F-4D97-AF65-F5344CB8AC3E}">
        <p14:creationId xmlns:p14="http://schemas.microsoft.com/office/powerpoint/2010/main" val="2066031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60DC36-8EFA-4378-9855-E019C55AC472}" type="slidenum">
              <a:rPr lang="en-US" smtClean="0"/>
              <a:t>26</a:t>
            </a:fld>
            <a:endParaRPr lang="en-US" dirty="0"/>
          </a:p>
        </p:txBody>
      </p:sp>
    </p:spTree>
    <p:extLst>
      <p:ext uri="{BB962C8B-B14F-4D97-AF65-F5344CB8AC3E}">
        <p14:creationId xmlns:p14="http://schemas.microsoft.com/office/powerpoint/2010/main" val="396791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0F864C-44C4-4000-952D-01F31BFB3F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21392E06-C914-467E-9D4F-BD763EDA2D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1FBEFBAF-82E9-49AD-B2CF-7D154E024431}"/>
              </a:ext>
            </a:extLst>
          </p:cNvPr>
          <p:cNvSpPr>
            <a:spLocks noGrp="1"/>
          </p:cNvSpPr>
          <p:nvPr>
            <p:ph type="dt" sz="half" idx="10"/>
          </p:nvPr>
        </p:nvSpPr>
        <p:spPr/>
        <p:txBody>
          <a:bodyPr/>
          <a:lstStyle/>
          <a:p>
            <a:fld id="{40DA1498-92C7-4E4B-8045-C9195F453964}" type="datetimeFigureOut">
              <a:rPr lang="en-US" smtClean="0"/>
              <a:t>9/17/2025</a:t>
            </a:fld>
            <a:endParaRPr lang="en-US" dirty="0"/>
          </a:p>
        </p:txBody>
      </p:sp>
      <p:sp>
        <p:nvSpPr>
          <p:cNvPr id="5" name="Footer Placeholder 4">
            <a:extLst>
              <a:ext uri="{FF2B5EF4-FFF2-40B4-BE49-F238E27FC236}">
                <a16:creationId xmlns="" xmlns:a16="http://schemas.microsoft.com/office/drawing/2014/main" id="{5AD8006A-94B1-44F7-972D-56767EDE3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F5E7BFAB-D84B-45E1-A0BD-2516AC14F8AC}"/>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48564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5F7B869-BFB2-4C20-8AB1-46704BB3D17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19F007DB-4F12-4428-9C48-5120DF07046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6FFA8DA-0E31-4CA6-BBFC-2467AAD1D30B}"/>
              </a:ext>
            </a:extLst>
          </p:cNvPr>
          <p:cNvSpPr>
            <a:spLocks noGrp="1"/>
          </p:cNvSpPr>
          <p:nvPr>
            <p:ph type="dt" sz="half" idx="10"/>
          </p:nvPr>
        </p:nvSpPr>
        <p:spPr/>
        <p:txBody>
          <a:bodyPr/>
          <a:lstStyle/>
          <a:p>
            <a:fld id="{40DA1498-92C7-4E4B-8045-C9195F453964}" type="datetimeFigureOut">
              <a:rPr lang="en-US" smtClean="0"/>
              <a:t>9/17/2025</a:t>
            </a:fld>
            <a:endParaRPr lang="en-US" dirty="0"/>
          </a:p>
        </p:txBody>
      </p:sp>
      <p:sp>
        <p:nvSpPr>
          <p:cNvPr id="5" name="Footer Placeholder 4">
            <a:extLst>
              <a:ext uri="{FF2B5EF4-FFF2-40B4-BE49-F238E27FC236}">
                <a16:creationId xmlns="" xmlns:a16="http://schemas.microsoft.com/office/drawing/2014/main" id="{064974BD-9845-459A-9AAA-12731E2507C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C2A71B0A-FDFB-4B2C-A9EC-2334C590013E}"/>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3931409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E60B5D73-1652-4A8E-B5A3-101523D729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A9B7FB99-7425-444D-B602-01B672BCE8C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0EEA9C5-552A-48A1-AB54-ED54209B3B48}"/>
              </a:ext>
            </a:extLst>
          </p:cNvPr>
          <p:cNvSpPr>
            <a:spLocks noGrp="1"/>
          </p:cNvSpPr>
          <p:nvPr>
            <p:ph type="dt" sz="half" idx="10"/>
          </p:nvPr>
        </p:nvSpPr>
        <p:spPr/>
        <p:txBody>
          <a:bodyPr/>
          <a:lstStyle/>
          <a:p>
            <a:fld id="{40DA1498-92C7-4E4B-8045-C9195F453964}" type="datetimeFigureOut">
              <a:rPr lang="en-US" smtClean="0"/>
              <a:t>9/17/2025</a:t>
            </a:fld>
            <a:endParaRPr lang="en-US" dirty="0"/>
          </a:p>
        </p:txBody>
      </p:sp>
      <p:sp>
        <p:nvSpPr>
          <p:cNvPr id="5" name="Footer Placeholder 4">
            <a:extLst>
              <a:ext uri="{FF2B5EF4-FFF2-40B4-BE49-F238E27FC236}">
                <a16:creationId xmlns="" xmlns:a16="http://schemas.microsoft.com/office/drawing/2014/main" id="{1A83AAA3-4155-48FB-8F00-16DBE0C9C25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5D694EAE-CB3C-4DEF-A66D-583C7AAC92D8}"/>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1746804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C807FBE-061D-452C-A8A6-213063CFD6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433A3535-1708-499D-B5D2-7D8F9FD182D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ACB06063-A112-49AB-80C8-504D99ECD771}"/>
              </a:ext>
            </a:extLst>
          </p:cNvPr>
          <p:cNvSpPr>
            <a:spLocks noGrp="1"/>
          </p:cNvSpPr>
          <p:nvPr>
            <p:ph type="dt" sz="half" idx="10"/>
          </p:nvPr>
        </p:nvSpPr>
        <p:spPr/>
        <p:txBody>
          <a:bodyPr/>
          <a:lstStyle/>
          <a:p>
            <a:fld id="{40DA1498-92C7-4E4B-8045-C9195F453964}" type="datetimeFigureOut">
              <a:rPr lang="en-US" smtClean="0"/>
              <a:t>9/17/2025</a:t>
            </a:fld>
            <a:endParaRPr lang="en-US" dirty="0"/>
          </a:p>
        </p:txBody>
      </p:sp>
      <p:sp>
        <p:nvSpPr>
          <p:cNvPr id="5" name="Footer Placeholder 4">
            <a:extLst>
              <a:ext uri="{FF2B5EF4-FFF2-40B4-BE49-F238E27FC236}">
                <a16:creationId xmlns="" xmlns:a16="http://schemas.microsoft.com/office/drawing/2014/main" id="{6344C8D5-F898-4318-A76D-1FBD8732919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2976EC76-E8E8-4FFA-B671-7FA2F3EF5DEF}"/>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2789287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6C2CABF-E3C1-431A-A69C-D4881CC43F0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D5584226-69DA-4211-B2C8-C29FD05A4A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D5FF82DB-B518-40FD-8A66-44B874C055FB}"/>
              </a:ext>
            </a:extLst>
          </p:cNvPr>
          <p:cNvSpPr>
            <a:spLocks noGrp="1"/>
          </p:cNvSpPr>
          <p:nvPr>
            <p:ph type="dt" sz="half" idx="10"/>
          </p:nvPr>
        </p:nvSpPr>
        <p:spPr/>
        <p:txBody>
          <a:bodyPr/>
          <a:lstStyle/>
          <a:p>
            <a:fld id="{40DA1498-92C7-4E4B-8045-C9195F453964}" type="datetimeFigureOut">
              <a:rPr lang="en-US" smtClean="0"/>
              <a:t>9/17/2025</a:t>
            </a:fld>
            <a:endParaRPr lang="en-US" dirty="0"/>
          </a:p>
        </p:txBody>
      </p:sp>
      <p:sp>
        <p:nvSpPr>
          <p:cNvPr id="5" name="Footer Placeholder 4">
            <a:extLst>
              <a:ext uri="{FF2B5EF4-FFF2-40B4-BE49-F238E27FC236}">
                <a16:creationId xmlns="" xmlns:a16="http://schemas.microsoft.com/office/drawing/2014/main" id="{FCC1CCEE-725F-4745-837B-87EFB70E71D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C561522A-E0E6-406B-BF30-A7C7A57294BE}"/>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1230041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BCC9BDC-6F21-4EF5-A8DD-E35E27EACA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6B968D5F-2AB6-42D3-A54E-AB3E6032517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465AB07F-D5F7-402A-AE4E-027BF1CA912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85108EDC-3863-43B9-93C7-37465DC73B28}"/>
              </a:ext>
            </a:extLst>
          </p:cNvPr>
          <p:cNvSpPr>
            <a:spLocks noGrp="1"/>
          </p:cNvSpPr>
          <p:nvPr>
            <p:ph type="dt" sz="half" idx="10"/>
          </p:nvPr>
        </p:nvSpPr>
        <p:spPr/>
        <p:txBody>
          <a:bodyPr/>
          <a:lstStyle/>
          <a:p>
            <a:fld id="{40DA1498-92C7-4E4B-8045-C9195F453964}" type="datetimeFigureOut">
              <a:rPr lang="en-US" smtClean="0"/>
              <a:t>9/17/2025</a:t>
            </a:fld>
            <a:endParaRPr lang="en-US" dirty="0"/>
          </a:p>
        </p:txBody>
      </p:sp>
      <p:sp>
        <p:nvSpPr>
          <p:cNvPr id="6" name="Footer Placeholder 5">
            <a:extLst>
              <a:ext uri="{FF2B5EF4-FFF2-40B4-BE49-F238E27FC236}">
                <a16:creationId xmlns="" xmlns:a16="http://schemas.microsoft.com/office/drawing/2014/main" id="{A777D452-958D-4159-A9A4-16DD29680A0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 xmlns:a16="http://schemas.microsoft.com/office/drawing/2014/main" id="{289654B6-1460-48B9-AC7E-592F68BAB276}"/>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397404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EE8C848-926A-4FD3-A311-A100A2662BE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3C8ECD90-B4F0-4DFB-BB3D-F23102078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335A6C3A-033E-474B-AB97-D8291A04E7D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A532B928-3A23-4FCA-AD1F-E45A467B54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3BDC8376-6FC6-4A11-B0DB-9A148E9C00E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6E80206F-8846-425C-A56E-16FFBA442014}"/>
              </a:ext>
            </a:extLst>
          </p:cNvPr>
          <p:cNvSpPr>
            <a:spLocks noGrp="1"/>
          </p:cNvSpPr>
          <p:nvPr>
            <p:ph type="dt" sz="half" idx="10"/>
          </p:nvPr>
        </p:nvSpPr>
        <p:spPr/>
        <p:txBody>
          <a:bodyPr/>
          <a:lstStyle/>
          <a:p>
            <a:fld id="{40DA1498-92C7-4E4B-8045-C9195F453964}" type="datetimeFigureOut">
              <a:rPr lang="en-US" smtClean="0"/>
              <a:t>9/17/2025</a:t>
            </a:fld>
            <a:endParaRPr lang="en-US" dirty="0"/>
          </a:p>
        </p:txBody>
      </p:sp>
      <p:sp>
        <p:nvSpPr>
          <p:cNvPr id="8" name="Footer Placeholder 7">
            <a:extLst>
              <a:ext uri="{FF2B5EF4-FFF2-40B4-BE49-F238E27FC236}">
                <a16:creationId xmlns="" xmlns:a16="http://schemas.microsoft.com/office/drawing/2014/main" id="{6A45E89F-12CF-4561-A5F2-1E05783A306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 xmlns:a16="http://schemas.microsoft.com/office/drawing/2014/main" id="{9EB4DFE4-927C-43B1-A061-5CB97FFB33BE}"/>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469058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560E367-8DA0-4655-BCBC-F4280D8642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2FEF9592-AA3C-4CF8-A5DB-4D010195A438}"/>
              </a:ext>
            </a:extLst>
          </p:cNvPr>
          <p:cNvSpPr>
            <a:spLocks noGrp="1"/>
          </p:cNvSpPr>
          <p:nvPr>
            <p:ph type="dt" sz="half" idx="10"/>
          </p:nvPr>
        </p:nvSpPr>
        <p:spPr/>
        <p:txBody>
          <a:bodyPr/>
          <a:lstStyle/>
          <a:p>
            <a:fld id="{40DA1498-92C7-4E4B-8045-C9195F453964}" type="datetimeFigureOut">
              <a:rPr lang="en-US" smtClean="0"/>
              <a:t>9/17/2025</a:t>
            </a:fld>
            <a:endParaRPr lang="en-US" dirty="0"/>
          </a:p>
        </p:txBody>
      </p:sp>
      <p:sp>
        <p:nvSpPr>
          <p:cNvPr id="4" name="Footer Placeholder 3">
            <a:extLst>
              <a:ext uri="{FF2B5EF4-FFF2-40B4-BE49-F238E27FC236}">
                <a16:creationId xmlns="" xmlns:a16="http://schemas.microsoft.com/office/drawing/2014/main" id="{3C2C9377-F93E-4515-852A-26470775515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 xmlns:a16="http://schemas.microsoft.com/office/drawing/2014/main" id="{9AED076D-476B-42BA-8795-14FE6C1E6974}"/>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3625551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1EA599B4-6AB2-4190-82B5-7667EE1E922A}"/>
              </a:ext>
            </a:extLst>
          </p:cNvPr>
          <p:cNvSpPr>
            <a:spLocks noGrp="1"/>
          </p:cNvSpPr>
          <p:nvPr>
            <p:ph type="dt" sz="half" idx="10"/>
          </p:nvPr>
        </p:nvSpPr>
        <p:spPr/>
        <p:txBody>
          <a:bodyPr/>
          <a:lstStyle/>
          <a:p>
            <a:fld id="{40DA1498-92C7-4E4B-8045-C9195F453964}" type="datetimeFigureOut">
              <a:rPr lang="en-US" smtClean="0"/>
              <a:t>9/17/2025</a:t>
            </a:fld>
            <a:endParaRPr lang="en-US" dirty="0"/>
          </a:p>
        </p:txBody>
      </p:sp>
      <p:sp>
        <p:nvSpPr>
          <p:cNvPr id="3" name="Footer Placeholder 2">
            <a:extLst>
              <a:ext uri="{FF2B5EF4-FFF2-40B4-BE49-F238E27FC236}">
                <a16:creationId xmlns="" xmlns:a16="http://schemas.microsoft.com/office/drawing/2014/main" id="{1B8FBFB3-AD86-4E39-B8AE-B4EC1452815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B9A4AF55-C114-4B60-9A20-56B00A11B3BF}"/>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3058200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883DA1-5CB8-405D-9613-8A9B7BC566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9842BB15-A24D-42E9-9CAE-BB82722630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78F0849D-D3C3-462A-9751-4EAB0B9145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F180DD20-7A20-4574-98A4-427795876739}"/>
              </a:ext>
            </a:extLst>
          </p:cNvPr>
          <p:cNvSpPr>
            <a:spLocks noGrp="1"/>
          </p:cNvSpPr>
          <p:nvPr>
            <p:ph type="dt" sz="half" idx="10"/>
          </p:nvPr>
        </p:nvSpPr>
        <p:spPr/>
        <p:txBody>
          <a:bodyPr/>
          <a:lstStyle/>
          <a:p>
            <a:fld id="{40DA1498-92C7-4E4B-8045-C9195F453964}" type="datetimeFigureOut">
              <a:rPr lang="en-US" smtClean="0"/>
              <a:t>9/17/2025</a:t>
            </a:fld>
            <a:endParaRPr lang="en-US" dirty="0"/>
          </a:p>
        </p:txBody>
      </p:sp>
      <p:sp>
        <p:nvSpPr>
          <p:cNvPr id="6" name="Footer Placeholder 5">
            <a:extLst>
              <a:ext uri="{FF2B5EF4-FFF2-40B4-BE49-F238E27FC236}">
                <a16:creationId xmlns="" xmlns:a16="http://schemas.microsoft.com/office/drawing/2014/main" id="{54D0ED2B-71C4-421A-9DB0-676E00C10BD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 xmlns:a16="http://schemas.microsoft.com/office/drawing/2014/main" id="{78C4572A-ADFC-4C53-BCA2-42BDF693BC4D}"/>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3230950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28F5C67-EEEC-4AB0-9653-0F80D6B109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1DD50D6D-5277-4324-AF23-5FAF007834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 xmlns:a16="http://schemas.microsoft.com/office/drawing/2014/main" id="{75275657-2BF9-4761-96B6-50EE3CFCFA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5C3C3F7B-A4C8-4F9D-8165-BC5186EA0929}"/>
              </a:ext>
            </a:extLst>
          </p:cNvPr>
          <p:cNvSpPr>
            <a:spLocks noGrp="1"/>
          </p:cNvSpPr>
          <p:nvPr>
            <p:ph type="dt" sz="half" idx="10"/>
          </p:nvPr>
        </p:nvSpPr>
        <p:spPr/>
        <p:txBody>
          <a:bodyPr/>
          <a:lstStyle/>
          <a:p>
            <a:fld id="{40DA1498-92C7-4E4B-8045-C9195F453964}" type="datetimeFigureOut">
              <a:rPr lang="en-US" smtClean="0"/>
              <a:t>9/17/2025</a:t>
            </a:fld>
            <a:endParaRPr lang="en-US" dirty="0"/>
          </a:p>
        </p:txBody>
      </p:sp>
      <p:sp>
        <p:nvSpPr>
          <p:cNvPr id="6" name="Footer Placeholder 5">
            <a:extLst>
              <a:ext uri="{FF2B5EF4-FFF2-40B4-BE49-F238E27FC236}">
                <a16:creationId xmlns="" xmlns:a16="http://schemas.microsoft.com/office/drawing/2014/main" id="{DE696EA5-2FA2-464D-982F-C53E6426A84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 xmlns:a16="http://schemas.microsoft.com/office/drawing/2014/main" id="{8911B398-191B-4AB1-86ED-00D0046EACF5}"/>
              </a:ext>
            </a:extLst>
          </p:cNvPr>
          <p:cNvSpPr>
            <a:spLocks noGrp="1"/>
          </p:cNvSpPr>
          <p:nvPr>
            <p:ph type="sldNum" sz="quarter" idx="12"/>
          </p:nvPr>
        </p:nvSpPr>
        <p:spPr/>
        <p:txBody>
          <a:bodyPr/>
          <a:lstStyle/>
          <a:p>
            <a:fld id="{06FEDF93-2BFD-41CA-ABC7-B039102F3792}" type="slidenum">
              <a:rPr lang="en-US" smtClean="0"/>
              <a:t>‹#›</a:t>
            </a:fld>
            <a:endParaRPr lang="en-US" dirty="0"/>
          </a:p>
        </p:txBody>
      </p:sp>
    </p:spTree>
    <p:extLst>
      <p:ext uri="{BB962C8B-B14F-4D97-AF65-F5344CB8AC3E}">
        <p14:creationId xmlns:p14="http://schemas.microsoft.com/office/powerpoint/2010/main" val="1586601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7B3445CA-54C1-4DDE-A216-DD2414E3F5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0306395A-6879-4E93-B24E-067F88AC1D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450FF5B-A6A6-4F0F-AA5D-3F0F69A43A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DA1498-92C7-4E4B-8045-C9195F453964}" type="datetimeFigureOut">
              <a:rPr lang="en-US" smtClean="0"/>
              <a:t>9/17/2025</a:t>
            </a:fld>
            <a:endParaRPr lang="en-US" dirty="0"/>
          </a:p>
        </p:txBody>
      </p:sp>
      <p:sp>
        <p:nvSpPr>
          <p:cNvPr id="5" name="Footer Placeholder 4">
            <a:extLst>
              <a:ext uri="{FF2B5EF4-FFF2-40B4-BE49-F238E27FC236}">
                <a16:creationId xmlns="" xmlns:a16="http://schemas.microsoft.com/office/drawing/2014/main" id="{FA798FAA-76CC-42EF-8BE0-466A41BBAB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 xmlns:a16="http://schemas.microsoft.com/office/drawing/2014/main" id="{5149FF02-6890-4E10-B958-1097AD32C6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FEDF93-2BFD-41CA-ABC7-B039102F3792}" type="slidenum">
              <a:rPr lang="en-US" smtClean="0"/>
              <a:t>‹#›</a:t>
            </a:fld>
            <a:endParaRPr lang="en-US" dirty="0"/>
          </a:p>
        </p:txBody>
      </p:sp>
    </p:spTree>
    <p:extLst>
      <p:ext uri="{BB962C8B-B14F-4D97-AF65-F5344CB8AC3E}">
        <p14:creationId xmlns:p14="http://schemas.microsoft.com/office/powerpoint/2010/main" val="2603789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pe.app/bilc"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zigZag">
          <a:fgClr>
            <a:schemeClr val="accent3">
              <a:lumMod val="75000"/>
            </a:schemeClr>
          </a:fgClr>
          <a:bgClr>
            <a:schemeClr val="accent3">
              <a:lumMod val="50000"/>
            </a:schemeClr>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4300AEF-1595-4419-801B-6E36A33BB8CF}"/>
              </a:ext>
            </a:extLst>
          </p:cNvPr>
          <p:cNvSpPr>
            <a:spLocks noGrp="1"/>
          </p:cNvSpPr>
          <p:nvPr>
            <p:ph type="ctrTitle"/>
          </p:nvPr>
        </p:nvSpPr>
        <p:spPr>
          <a:xfrm>
            <a:off x="771524" y="2351321"/>
            <a:ext cx="11258551" cy="4154984"/>
          </a:xfrm>
        </p:spPr>
        <p:txBody>
          <a:bodyPr wrap="square" lIns="0" tIns="0" rIns="0" bIns="0" anchor="t">
            <a:spAutoFit/>
          </a:bodyPr>
          <a:lstStyle/>
          <a:p>
            <a:r>
              <a:rPr lang="en-US" b="1" dirty="0">
                <a:solidFill>
                  <a:schemeClr val="bg1"/>
                </a:solidFill>
                <a:latin typeface="Arial" panose="020B0604020202020204" pitchFamily="34" charset="0"/>
                <a:cs typeface="Arial" panose="020B0604020202020204" pitchFamily="34" charset="0"/>
              </a:rPr>
              <a:t>Proficient or Pretentious?</a:t>
            </a:r>
            <a:br>
              <a:rPr lang="en-US" b="1" dirty="0">
                <a:solidFill>
                  <a:schemeClr val="bg1"/>
                </a:solidFill>
                <a:latin typeface="Arial" panose="020B0604020202020204" pitchFamily="34" charset="0"/>
                <a:cs typeface="Arial" panose="020B0604020202020204" pitchFamily="34" charset="0"/>
              </a:rPr>
            </a:br>
            <a:r>
              <a:rPr lang="en-US" b="1" dirty="0">
                <a:solidFill>
                  <a:schemeClr val="bg1"/>
                </a:solidFill>
                <a:latin typeface="Arial" panose="020B0604020202020204" pitchFamily="34" charset="0"/>
                <a:cs typeface="Arial" panose="020B0604020202020204" pitchFamily="34" charset="0"/>
              </a:rPr>
              <a:t>Can we tell the Difference?</a:t>
            </a:r>
            <a:br>
              <a:rPr lang="en-US" b="1" dirty="0">
                <a:solidFill>
                  <a:schemeClr val="bg1"/>
                </a:solidFill>
                <a:latin typeface="Arial" panose="020B0604020202020204" pitchFamily="34" charset="0"/>
                <a:cs typeface="Arial" panose="020B0604020202020204" pitchFamily="34" charset="0"/>
              </a:rPr>
            </a:br>
            <a:r>
              <a:rPr lang="en-US" sz="2400" dirty="0">
                <a:solidFill>
                  <a:schemeClr val="bg1"/>
                </a:solidFill>
                <a:latin typeface="Arial" panose="020B0604020202020204" pitchFamily="34" charset="0"/>
                <a:cs typeface="Arial" panose="020B0604020202020204" pitchFamily="34" charset="0"/>
              </a:rPr>
              <a:t>Exploring rater sensitivity to inauthentic scripts</a:t>
            </a:r>
            <a:r>
              <a:rPr lang="en-US" sz="2400" b="1" dirty="0">
                <a:solidFill>
                  <a:schemeClr val="bg1"/>
                </a:solidFill>
                <a:latin typeface="Arial" panose="020B0604020202020204" pitchFamily="34" charset="0"/>
                <a:cs typeface="Arial" panose="020B0604020202020204" pitchFamily="34" charset="0"/>
              </a:rPr>
              <a:t> </a:t>
            </a:r>
            <a:r>
              <a:rPr lang="en-US" dirty="0">
                <a:solidFill>
                  <a:schemeClr val="bg1"/>
                </a:solidFill>
                <a:latin typeface="Arial" panose="020B0604020202020204" pitchFamily="34" charset="0"/>
                <a:cs typeface="Arial" panose="020B0604020202020204" pitchFamily="34" charset="0"/>
              </a:rPr>
              <a:t/>
            </a:r>
            <a:br>
              <a:rPr lang="en-US" dirty="0">
                <a:solidFill>
                  <a:schemeClr val="bg1"/>
                </a:solidFill>
                <a:latin typeface="Arial" panose="020B0604020202020204" pitchFamily="34" charset="0"/>
                <a:cs typeface="Arial" panose="020B0604020202020204" pitchFamily="34" charset="0"/>
              </a:rPr>
            </a:br>
            <a:r>
              <a:rPr lang="en-US" dirty="0">
                <a:solidFill>
                  <a:schemeClr val="bg1"/>
                </a:solidFill>
                <a:latin typeface="Arial" panose="020B0604020202020204" pitchFamily="34" charset="0"/>
                <a:cs typeface="Arial" panose="020B0604020202020204" pitchFamily="34" charset="0"/>
              </a:rPr>
              <a:t/>
            </a:r>
            <a:br>
              <a:rPr lang="en-US" dirty="0">
                <a:solidFill>
                  <a:schemeClr val="bg1"/>
                </a:solidFill>
                <a:latin typeface="Arial" panose="020B0604020202020204" pitchFamily="34" charset="0"/>
                <a:cs typeface="Arial" panose="020B0604020202020204" pitchFamily="34" charset="0"/>
              </a:rPr>
            </a:br>
            <a:r>
              <a:rPr lang="en-US" sz="2400" i="1" dirty="0">
                <a:solidFill>
                  <a:schemeClr val="accent4"/>
                </a:solidFill>
                <a:latin typeface="Arial" panose="020B0604020202020204" pitchFamily="34" charset="0"/>
                <a:cs typeface="Arial" panose="020B0604020202020204" pitchFamily="34" charset="0"/>
              </a:rPr>
              <a:t>An Experiment by Tamar </a:t>
            </a:r>
            <a:r>
              <a:rPr lang="en-US" sz="2400" i="1" dirty="0" err="1">
                <a:solidFill>
                  <a:schemeClr val="accent4"/>
                </a:solidFill>
                <a:latin typeface="Arial" panose="020B0604020202020204" pitchFamily="34" charset="0"/>
                <a:cs typeface="Arial" panose="020B0604020202020204" pitchFamily="34" charset="0"/>
              </a:rPr>
              <a:t>Shalamberidze</a:t>
            </a:r>
            <a:r>
              <a:rPr lang="en-US" sz="2400" i="1" dirty="0">
                <a:solidFill>
                  <a:schemeClr val="accent4"/>
                </a:solidFill>
                <a:latin typeface="Arial" panose="020B0604020202020204" pitchFamily="34" charset="0"/>
                <a:cs typeface="Arial" panose="020B0604020202020204" pitchFamily="34" charset="0"/>
              </a:rPr>
              <a:t> </a:t>
            </a:r>
            <a:br>
              <a:rPr lang="en-US" sz="2400" i="1" dirty="0">
                <a:solidFill>
                  <a:schemeClr val="accent4"/>
                </a:solidFill>
                <a:latin typeface="Arial" panose="020B0604020202020204" pitchFamily="34" charset="0"/>
                <a:cs typeface="Arial" panose="020B0604020202020204" pitchFamily="34" charset="0"/>
              </a:rPr>
            </a:br>
            <a:r>
              <a:rPr lang="en-US" sz="2400" i="1" dirty="0">
                <a:solidFill>
                  <a:schemeClr val="accent4"/>
                </a:solidFill>
                <a:latin typeface="Arial" panose="020B0604020202020204" pitchFamily="34" charset="0"/>
                <a:cs typeface="Arial" panose="020B0604020202020204" pitchFamily="34" charset="0"/>
              </a:rPr>
              <a:t>Testing Division, Ministry of </a:t>
            </a:r>
            <a:r>
              <a:rPr lang="en-US" sz="2400" i="1" dirty="0" err="1">
                <a:solidFill>
                  <a:schemeClr val="accent4"/>
                </a:solidFill>
                <a:latin typeface="Arial" panose="020B0604020202020204" pitchFamily="34" charset="0"/>
                <a:cs typeface="Arial" panose="020B0604020202020204" pitchFamily="34" charset="0"/>
              </a:rPr>
              <a:t>Defence</a:t>
            </a:r>
            <a:r>
              <a:rPr lang="en-US" sz="2400" i="1" dirty="0">
                <a:solidFill>
                  <a:schemeClr val="accent4"/>
                </a:solidFill>
                <a:latin typeface="Arial" panose="020B0604020202020204" pitchFamily="34" charset="0"/>
                <a:cs typeface="Arial" panose="020B0604020202020204" pitchFamily="34" charset="0"/>
              </a:rPr>
              <a:t> of Georgia </a:t>
            </a:r>
            <a:br>
              <a:rPr lang="en-US" sz="2400" i="1" dirty="0">
                <a:solidFill>
                  <a:schemeClr val="accent4"/>
                </a:solidFill>
                <a:latin typeface="Arial" panose="020B0604020202020204" pitchFamily="34" charset="0"/>
                <a:cs typeface="Arial" panose="020B0604020202020204" pitchFamily="34" charset="0"/>
              </a:rPr>
            </a:br>
            <a:r>
              <a:rPr lang="en-US" sz="2400" i="1" dirty="0">
                <a:solidFill>
                  <a:schemeClr val="accent4"/>
                </a:solidFill>
                <a:latin typeface="Arial" panose="020B0604020202020204" pitchFamily="34" charset="0"/>
                <a:cs typeface="Arial" panose="020B0604020202020204" pitchFamily="34" charset="0"/>
              </a:rPr>
              <a:t>The Hague, Netherlands</a:t>
            </a:r>
            <a:br>
              <a:rPr lang="en-US" sz="2400" i="1" dirty="0">
                <a:solidFill>
                  <a:schemeClr val="accent4"/>
                </a:solidFill>
                <a:latin typeface="Arial" panose="020B0604020202020204" pitchFamily="34" charset="0"/>
                <a:cs typeface="Arial" panose="020B0604020202020204" pitchFamily="34" charset="0"/>
              </a:rPr>
            </a:br>
            <a:r>
              <a:rPr lang="en-US" sz="2400" i="1" dirty="0">
                <a:solidFill>
                  <a:schemeClr val="accent4"/>
                </a:solidFill>
                <a:latin typeface="Arial" panose="020B0604020202020204" pitchFamily="34" charset="0"/>
                <a:cs typeface="Arial" panose="020B0604020202020204" pitchFamily="34" charset="0"/>
              </a:rPr>
              <a:t> 2-4 September, 2025 </a:t>
            </a:r>
          </a:p>
        </p:txBody>
      </p:sp>
      <p:sp>
        <p:nvSpPr>
          <p:cNvPr id="4" name="Diamond 3">
            <a:extLst>
              <a:ext uri="{FF2B5EF4-FFF2-40B4-BE49-F238E27FC236}">
                <a16:creationId xmlns="" xmlns:a16="http://schemas.microsoft.com/office/drawing/2014/main" id="{1C59176D-59A8-4C02-B448-EE01232FB3E7}"/>
              </a:ext>
              <a:ext uri="{C183D7F6-B498-43B3-948B-1728B52AA6E4}">
                <adec:decorative xmlns="" xmlns:adec="http://schemas.microsoft.com/office/drawing/2017/decorative" val="1"/>
              </a:ext>
            </a:extLst>
          </p:cNvPr>
          <p:cNvSpPr/>
          <p:nvPr/>
        </p:nvSpPr>
        <p:spPr>
          <a:xfrm>
            <a:off x="4792319" y="-608242"/>
            <a:ext cx="2607364" cy="2607364"/>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iamond 4">
            <a:extLst>
              <a:ext uri="{FF2B5EF4-FFF2-40B4-BE49-F238E27FC236}">
                <a16:creationId xmlns="" xmlns:a16="http://schemas.microsoft.com/office/drawing/2014/main" id="{A50B1817-3C7F-41BC-8557-7A00C928EE16}"/>
              </a:ext>
              <a:ext uri="{C183D7F6-B498-43B3-948B-1728B52AA6E4}">
                <adec:decorative xmlns="" xmlns:adec="http://schemas.microsoft.com/office/drawing/2017/decorative" val="1"/>
              </a:ext>
            </a:extLst>
          </p:cNvPr>
          <p:cNvSpPr/>
          <p:nvPr/>
        </p:nvSpPr>
        <p:spPr>
          <a:xfrm>
            <a:off x="4325258" y="-1770743"/>
            <a:ext cx="3541486" cy="3541486"/>
          </a:xfrm>
          <a:prstGeom prst="diamond">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descr="Icon of chart. ">
            <a:extLst>
              <a:ext uri="{FF2B5EF4-FFF2-40B4-BE49-F238E27FC236}">
                <a16:creationId xmlns="" xmlns:a16="http://schemas.microsoft.com/office/drawing/2014/main" id="{B95DF07A-CE7E-4D89-9AA0-25F4FFF3B9C7}"/>
              </a:ext>
            </a:extLst>
          </p:cNvPr>
          <p:cNvGrpSpPr/>
          <p:nvPr/>
        </p:nvGrpSpPr>
        <p:grpSpPr>
          <a:xfrm>
            <a:off x="5784346" y="449100"/>
            <a:ext cx="489958" cy="492680"/>
            <a:chOff x="2025650" y="4786313"/>
            <a:chExt cx="285750" cy="287338"/>
          </a:xfrm>
          <a:solidFill>
            <a:schemeClr val="bg1"/>
          </a:solidFill>
        </p:grpSpPr>
        <p:sp>
          <p:nvSpPr>
            <p:cNvPr id="8" name="Freeform 565">
              <a:extLst>
                <a:ext uri="{FF2B5EF4-FFF2-40B4-BE49-F238E27FC236}">
                  <a16:creationId xmlns="" xmlns:a16="http://schemas.microsoft.com/office/drawing/2014/main" id="{548FC78B-EF83-4185-A63D-1A5A85640B62}"/>
                </a:ext>
              </a:extLst>
            </p:cNvPr>
            <p:cNvSpPr>
              <a:spLocks noEditPoints="1"/>
            </p:cNvSpPr>
            <p:nvPr/>
          </p:nvSpPr>
          <p:spPr bwMode="auto">
            <a:xfrm>
              <a:off x="2025650" y="4786313"/>
              <a:ext cx="285750" cy="287338"/>
            </a:xfrm>
            <a:custGeom>
              <a:avLst/>
              <a:gdLst>
                <a:gd name="T0" fmla="*/ 812 w 903"/>
                <a:gd name="T1" fmla="*/ 500 h 903"/>
                <a:gd name="T2" fmla="*/ 810 w 903"/>
                <a:gd name="T3" fmla="*/ 505 h 903"/>
                <a:gd name="T4" fmla="*/ 806 w 903"/>
                <a:gd name="T5" fmla="*/ 509 h 903"/>
                <a:gd name="T6" fmla="*/ 800 w 903"/>
                <a:gd name="T7" fmla="*/ 511 h 903"/>
                <a:gd name="T8" fmla="*/ 105 w 903"/>
                <a:gd name="T9" fmla="*/ 511 h 903"/>
                <a:gd name="T10" fmla="*/ 99 w 903"/>
                <a:gd name="T11" fmla="*/ 510 h 903"/>
                <a:gd name="T12" fmla="*/ 95 w 903"/>
                <a:gd name="T13" fmla="*/ 507 h 903"/>
                <a:gd name="T14" fmla="*/ 92 w 903"/>
                <a:gd name="T15" fmla="*/ 502 h 903"/>
                <a:gd name="T16" fmla="*/ 90 w 903"/>
                <a:gd name="T17" fmla="*/ 496 h 903"/>
                <a:gd name="T18" fmla="*/ 90 w 903"/>
                <a:gd name="T19" fmla="*/ 105 h 903"/>
                <a:gd name="T20" fmla="*/ 92 w 903"/>
                <a:gd name="T21" fmla="*/ 100 h 903"/>
                <a:gd name="T22" fmla="*/ 95 w 903"/>
                <a:gd name="T23" fmla="*/ 94 h 903"/>
                <a:gd name="T24" fmla="*/ 99 w 903"/>
                <a:gd name="T25" fmla="*/ 91 h 903"/>
                <a:gd name="T26" fmla="*/ 105 w 903"/>
                <a:gd name="T27" fmla="*/ 90 h 903"/>
                <a:gd name="T28" fmla="*/ 800 w 903"/>
                <a:gd name="T29" fmla="*/ 90 h 903"/>
                <a:gd name="T30" fmla="*/ 806 w 903"/>
                <a:gd name="T31" fmla="*/ 92 h 903"/>
                <a:gd name="T32" fmla="*/ 810 w 903"/>
                <a:gd name="T33" fmla="*/ 96 h 903"/>
                <a:gd name="T34" fmla="*/ 812 w 903"/>
                <a:gd name="T35" fmla="*/ 102 h 903"/>
                <a:gd name="T36" fmla="*/ 813 w 903"/>
                <a:gd name="T37" fmla="*/ 496 h 903"/>
                <a:gd name="T38" fmla="*/ 15 w 903"/>
                <a:gd name="T39" fmla="*/ 0 h 903"/>
                <a:gd name="T40" fmla="*/ 9 w 903"/>
                <a:gd name="T41" fmla="*/ 1 h 903"/>
                <a:gd name="T42" fmla="*/ 5 w 903"/>
                <a:gd name="T43" fmla="*/ 4 h 903"/>
                <a:gd name="T44" fmla="*/ 1 w 903"/>
                <a:gd name="T45" fmla="*/ 8 h 903"/>
                <a:gd name="T46" fmla="*/ 0 w 903"/>
                <a:gd name="T47" fmla="*/ 15 h 903"/>
                <a:gd name="T48" fmla="*/ 0 w 903"/>
                <a:gd name="T49" fmla="*/ 590 h 903"/>
                <a:gd name="T50" fmla="*/ 2 w 903"/>
                <a:gd name="T51" fmla="*/ 595 h 903"/>
                <a:gd name="T52" fmla="*/ 7 w 903"/>
                <a:gd name="T53" fmla="*/ 599 h 903"/>
                <a:gd name="T54" fmla="*/ 12 w 903"/>
                <a:gd name="T55" fmla="*/ 602 h 903"/>
                <a:gd name="T56" fmla="*/ 437 w 903"/>
                <a:gd name="T57" fmla="*/ 602 h 903"/>
                <a:gd name="T58" fmla="*/ 260 w 903"/>
                <a:gd name="T59" fmla="*/ 877 h 903"/>
                <a:gd name="T60" fmla="*/ 257 w 903"/>
                <a:gd name="T61" fmla="*/ 883 h 903"/>
                <a:gd name="T62" fmla="*/ 256 w 903"/>
                <a:gd name="T63" fmla="*/ 888 h 903"/>
                <a:gd name="T64" fmla="*/ 257 w 903"/>
                <a:gd name="T65" fmla="*/ 893 h 903"/>
                <a:gd name="T66" fmla="*/ 260 w 903"/>
                <a:gd name="T67" fmla="*/ 899 h 903"/>
                <a:gd name="T68" fmla="*/ 265 w 903"/>
                <a:gd name="T69" fmla="*/ 902 h 903"/>
                <a:gd name="T70" fmla="*/ 271 w 903"/>
                <a:gd name="T71" fmla="*/ 903 h 903"/>
                <a:gd name="T72" fmla="*/ 277 w 903"/>
                <a:gd name="T73" fmla="*/ 902 h 903"/>
                <a:gd name="T74" fmla="*/ 281 w 903"/>
                <a:gd name="T75" fmla="*/ 899 h 903"/>
                <a:gd name="T76" fmla="*/ 621 w 903"/>
                <a:gd name="T77" fmla="*/ 899 h 903"/>
                <a:gd name="T78" fmla="*/ 627 w 903"/>
                <a:gd name="T79" fmla="*/ 902 h 903"/>
                <a:gd name="T80" fmla="*/ 632 w 903"/>
                <a:gd name="T81" fmla="*/ 903 h 903"/>
                <a:gd name="T82" fmla="*/ 637 w 903"/>
                <a:gd name="T83" fmla="*/ 902 h 903"/>
                <a:gd name="T84" fmla="*/ 643 w 903"/>
                <a:gd name="T85" fmla="*/ 899 h 903"/>
                <a:gd name="T86" fmla="*/ 646 w 903"/>
                <a:gd name="T87" fmla="*/ 893 h 903"/>
                <a:gd name="T88" fmla="*/ 647 w 903"/>
                <a:gd name="T89" fmla="*/ 888 h 903"/>
                <a:gd name="T90" fmla="*/ 646 w 903"/>
                <a:gd name="T91" fmla="*/ 883 h 903"/>
                <a:gd name="T92" fmla="*/ 643 w 903"/>
                <a:gd name="T93" fmla="*/ 877 h 903"/>
                <a:gd name="T94" fmla="*/ 467 w 903"/>
                <a:gd name="T95" fmla="*/ 602 h 903"/>
                <a:gd name="T96" fmla="*/ 892 w 903"/>
                <a:gd name="T97" fmla="*/ 602 h 903"/>
                <a:gd name="T98" fmla="*/ 897 w 903"/>
                <a:gd name="T99" fmla="*/ 599 h 903"/>
                <a:gd name="T100" fmla="*/ 900 w 903"/>
                <a:gd name="T101" fmla="*/ 595 h 903"/>
                <a:gd name="T102" fmla="*/ 902 w 903"/>
                <a:gd name="T103" fmla="*/ 590 h 903"/>
                <a:gd name="T104" fmla="*/ 903 w 903"/>
                <a:gd name="T105" fmla="*/ 15 h 903"/>
                <a:gd name="T106" fmla="*/ 902 w 903"/>
                <a:gd name="T107" fmla="*/ 8 h 903"/>
                <a:gd name="T108" fmla="*/ 899 w 903"/>
                <a:gd name="T109" fmla="*/ 4 h 903"/>
                <a:gd name="T110" fmla="*/ 894 w 903"/>
                <a:gd name="T111" fmla="*/ 1 h 903"/>
                <a:gd name="T112" fmla="*/ 888 w 903"/>
                <a:gd name="T113" fmla="*/ 0 h 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03" h="903">
                  <a:moveTo>
                    <a:pt x="813" y="496"/>
                  </a:moveTo>
                  <a:lnTo>
                    <a:pt x="812" y="500"/>
                  </a:lnTo>
                  <a:lnTo>
                    <a:pt x="811" y="502"/>
                  </a:lnTo>
                  <a:lnTo>
                    <a:pt x="810" y="505"/>
                  </a:lnTo>
                  <a:lnTo>
                    <a:pt x="808" y="507"/>
                  </a:lnTo>
                  <a:lnTo>
                    <a:pt x="806" y="509"/>
                  </a:lnTo>
                  <a:lnTo>
                    <a:pt x="804" y="510"/>
                  </a:lnTo>
                  <a:lnTo>
                    <a:pt x="800" y="511"/>
                  </a:lnTo>
                  <a:lnTo>
                    <a:pt x="797" y="511"/>
                  </a:lnTo>
                  <a:lnTo>
                    <a:pt x="105" y="511"/>
                  </a:lnTo>
                  <a:lnTo>
                    <a:pt x="102" y="511"/>
                  </a:lnTo>
                  <a:lnTo>
                    <a:pt x="99" y="510"/>
                  </a:lnTo>
                  <a:lnTo>
                    <a:pt x="97" y="509"/>
                  </a:lnTo>
                  <a:lnTo>
                    <a:pt x="95" y="507"/>
                  </a:lnTo>
                  <a:lnTo>
                    <a:pt x="93" y="505"/>
                  </a:lnTo>
                  <a:lnTo>
                    <a:pt x="92" y="502"/>
                  </a:lnTo>
                  <a:lnTo>
                    <a:pt x="90" y="500"/>
                  </a:lnTo>
                  <a:lnTo>
                    <a:pt x="90" y="496"/>
                  </a:lnTo>
                  <a:lnTo>
                    <a:pt x="90" y="316"/>
                  </a:lnTo>
                  <a:lnTo>
                    <a:pt x="90" y="105"/>
                  </a:lnTo>
                  <a:lnTo>
                    <a:pt x="90" y="102"/>
                  </a:lnTo>
                  <a:lnTo>
                    <a:pt x="92" y="100"/>
                  </a:lnTo>
                  <a:lnTo>
                    <a:pt x="93" y="96"/>
                  </a:lnTo>
                  <a:lnTo>
                    <a:pt x="95" y="94"/>
                  </a:lnTo>
                  <a:lnTo>
                    <a:pt x="97" y="92"/>
                  </a:lnTo>
                  <a:lnTo>
                    <a:pt x="99" y="91"/>
                  </a:lnTo>
                  <a:lnTo>
                    <a:pt x="102" y="90"/>
                  </a:lnTo>
                  <a:lnTo>
                    <a:pt x="105" y="90"/>
                  </a:lnTo>
                  <a:lnTo>
                    <a:pt x="798" y="90"/>
                  </a:lnTo>
                  <a:lnTo>
                    <a:pt x="800" y="90"/>
                  </a:lnTo>
                  <a:lnTo>
                    <a:pt x="804" y="91"/>
                  </a:lnTo>
                  <a:lnTo>
                    <a:pt x="806" y="92"/>
                  </a:lnTo>
                  <a:lnTo>
                    <a:pt x="808" y="94"/>
                  </a:lnTo>
                  <a:lnTo>
                    <a:pt x="810" y="96"/>
                  </a:lnTo>
                  <a:lnTo>
                    <a:pt x="811" y="100"/>
                  </a:lnTo>
                  <a:lnTo>
                    <a:pt x="812" y="102"/>
                  </a:lnTo>
                  <a:lnTo>
                    <a:pt x="813" y="105"/>
                  </a:lnTo>
                  <a:lnTo>
                    <a:pt x="813" y="496"/>
                  </a:lnTo>
                  <a:close/>
                  <a:moveTo>
                    <a:pt x="888" y="0"/>
                  </a:moveTo>
                  <a:lnTo>
                    <a:pt x="15" y="0"/>
                  </a:lnTo>
                  <a:lnTo>
                    <a:pt x="12" y="0"/>
                  </a:lnTo>
                  <a:lnTo>
                    <a:pt x="9" y="1"/>
                  </a:lnTo>
                  <a:lnTo>
                    <a:pt x="7" y="2"/>
                  </a:lnTo>
                  <a:lnTo>
                    <a:pt x="5" y="4"/>
                  </a:lnTo>
                  <a:lnTo>
                    <a:pt x="2" y="6"/>
                  </a:lnTo>
                  <a:lnTo>
                    <a:pt x="1" y="8"/>
                  </a:lnTo>
                  <a:lnTo>
                    <a:pt x="0" y="12"/>
                  </a:lnTo>
                  <a:lnTo>
                    <a:pt x="0" y="15"/>
                  </a:lnTo>
                  <a:lnTo>
                    <a:pt x="0" y="587"/>
                  </a:lnTo>
                  <a:lnTo>
                    <a:pt x="0" y="590"/>
                  </a:lnTo>
                  <a:lnTo>
                    <a:pt x="1" y="593"/>
                  </a:lnTo>
                  <a:lnTo>
                    <a:pt x="2" y="595"/>
                  </a:lnTo>
                  <a:lnTo>
                    <a:pt x="5" y="597"/>
                  </a:lnTo>
                  <a:lnTo>
                    <a:pt x="7" y="599"/>
                  </a:lnTo>
                  <a:lnTo>
                    <a:pt x="9" y="601"/>
                  </a:lnTo>
                  <a:lnTo>
                    <a:pt x="12" y="602"/>
                  </a:lnTo>
                  <a:lnTo>
                    <a:pt x="15" y="602"/>
                  </a:lnTo>
                  <a:lnTo>
                    <a:pt x="437" y="602"/>
                  </a:lnTo>
                  <a:lnTo>
                    <a:pt x="437" y="701"/>
                  </a:lnTo>
                  <a:lnTo>
                    <a:pt x="260" y="877"/>
                  </a:lnTo>
                  <a:lnTo>
                    <a:pt x="259" y="879"/>
                  </a:lnTo>
                  <a:lnTo>
                    <a:pt x="257" y="883"/>
                  </a:lnTo>
                  <a:lnTo>
                    <a:pt x="256" y="885"/>
                  </a:lnTo>
                  <a:lnTo>
                    <a:pt x="256" y="888"/>
                  </a:lnTo>
                  <a:lnTo>
                    <a:pt x="256" y="891"/>
                  </a:lnTo>
                  <a:lnTo>
                    <a:pt x="257" y="893"/>
                  </a:lnTo>
                  <a:lnTo>
                    <a:pt x="259" y="897"/>
                  </a:lnTo>
                  <a:lnTo>
                    <a:pt x="260" y="899"/>
                  </a:lnTo>
                  <a:lnTo>
                    <a:pt x="263" y="901"/>
                  </a:lnTo>
                  <a:lnTo>
                    <a:pt x="265" y="902"/>
                  </a:lnTo>
                  <a:lnTo>
                    <a:pt x="268" y="903"/>
                  </a:lnTo>
                  <a:lnTo>
                    <a:pt x="271" y="903"/>
                  </a:lnTo>
                  <a:lnTo>
                    <a:pt x="274" y="903"/>
                  </a:lnTo>
                  <a:lnTo>
                    <a:pt x="277" y="902"/>
                  </a:lnTo>
                  <a:lnTo>
                    <a:pt x="279" y="901"/>
                  </a:lnTo>
                  <a:lnTo>
                    <a:pt x="281" y="899"/>
                  </a:lnTo>
                  <a:lnTo>
                    <a:pt x="452" y="728"/>
                  </a:lnTo>
                  <a:lnTo>
                    <a:pt x="621" y="899"/>
                  </a:lnTo>
                  <a:lnTo>
                    <a:pt x="623" y="901"/>
                  </a:lnTo>
                  <a:lnTo>
                    <a:pt x="627" y="902"/>
                  </a:lnTo>
                  <a:lnTo>
                    <a:pt x="629" y="903"/>
                  </a:lnTo>
                  <a:lnTo>
                    <a:pt x="632" y="903"/>
                  </a:lnTo>
                  <a:lnTo>
                    <a:pt x="635" y="903"/>
                  </a:lnTo>
                  <a:lnTo>
                    <a:pt x="637" y="902"/>
                  </a:lnTo>
                  <a:lnTo>
                    <a:pt x="641" y="901"/>
                  </a:lnTo>
                  <a:lnTo>
                    <a:pt x="643" y="899"/>
                  </a:lnTo>
                  <a:lnTo>
                    <a:pt x="645" y="897"/>
                  </a:lnTo>
                  <a:lnTo>
                    <a:pt x="646" y="893"/>
                  </a:lnTo>
                  <a:lnTo>
                    <a:pt x="647" y="891"/>
                  </a:lnTo>
                  <a:lnTo>
                    <a:pt x="647" y="888"/>
                  </a:lnTo>
                  <a:lnTo>
                    <a:pt x="647" y="885"/>
                  </a:lnTo>
                  <a:lnTo>
                    <a:pt x="646" y="883"/>
                  </a:lnTo>
                  <a:lnTo>
                    <a:pt x="645" y="879"/>
                  </a:lnTo>
                  <a:lnTo>
                    <a:pt x="643" y="877"/>
                  </a:lnTo>
                  <a:lnTo>
                    <a:pt x="467" y="701"/>
                  </a:lnTo>
                  <a:lnTo>
                    <a:pt x="467" y="602"/>
                  </a:lnTo>
                  <a:lnTo>
                    <a:pt x="888" y="602"/>
                  </a:lnTo>
                  <a:lnTo>
                    <a:pt x="892" y="602"/>
                  </a:lnTo>
                  <a:lnTo>
                    <a:pt x="894" y="601"/>
                  </a:lnTo>
                  <a:lnTo>
                    <a:pt x="897" y="599"/>
                  </a:lnTo>
                  <a:lnTo>
                    <a:pt x="899" y="597"/>
                  </a:lnTo>
                  <a:lnTo>
                    <a:pt x="900" y="595"/>
                  </a:lnTo>
                  <a:lnTo>
                    <a:pt x="902" y="593"/>
                  </a:lnTo>
                  <a:lnTo>
                    <a:pt x="902" y="590"/>
                  </a:lnTo>
                  <a:lnTo>
                    <a:pt x="903" y="587"/>
                  </a:lnTo>
                  <a:lnTo>
                    <a:pt x="903" y="15"/>
                  </a:lnTo>
                  <a:lnTo>
                    <a:pt x="902" y="12"/>
                  </a:lnTo>
                  <a:lnTo>
                    <a:pt x="902" y="8"/>
                  </a:lnTo>
                  <a:lnTo>
                    <a:pt x="900" y="6"/>
                  </a:lnTo>
                  <a:lnTo>
                    <a:pt x="899" y="4"/>
                  </a:lnTo>
                  <a:lnTo>
                    <a:pt x="897" y="2"/>
                  </a:lnTo>
                  <a:lnTo>
                    <a:pt x="894" y="1"/>
                  </a:lnTo>
                  <a:lnTo>
                    <a:pt x="892" y="0"/>
                  </a:lnTo>
                  <a:lnTo>
                    <a:pt x="88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566">
              <a:extLst>
                <a:ext uri="{FF2B5EF4-FFF2-40B4-BE49-F238E27FC236}">
                  <a16:creationId xmlns="" xmlns:a16="http://schemas.microsoft.com/office/drawing/2014/main" id="{B7B50F87-A3AA-4FB6-9692-24BF5512FC5B}"/>
                </a:ext>
              </a:extLst>
            </p:cNvPr>
            <p:cNvSpPr>
              <a:spLocks/>
            </p:cNvSpPr>
            <p:nvPr/>
          </p:nvSpPr>
          <p:spPr bwMode="auto">
            <a:xfrm>
              <a:off x="2054225" y="4843463"/>
              <a:ext cx="200025" cy="73025"/>
            </a:xfrm>
            <a:custGeom>
              <a:avLst/>
              <a:gdLst>
                <a:gd name="T0" fmla="*/ 151 w 632"/>
                <a:gd name="T1" fmla="*/ 151 h 226"/>
                <a:gd name="T2" fmla="*/ 157 w 632"/>
                <a:gd name="T3" fmla="*/ 149 h 226"/>
                <a:gd name="T4" fmla="*/ 161 w 632"/>
                <a:gd name="T5" fmla="*/ 146 h 226"/>
                <a:gd name="T6" fmla="*/ 288 w 632"/>
                <a:gd name="T7" fmla="*/ 217 h 226"/>
                <a:gd name="T8" fmla="*/ 292 w 632"/>
                <a:gd name="T9" fmla="*/ 223 h 226"/>
                <a:gd name="T10" fmla="*/ 299 w 632"/>
                <a:gd name="T11" fmla="*/ 226 h 226"/>
                <a:gd name="T12" fmla="*/ 302 w 632"/>
                <a:gd name="T13" fmla="*/ 226 h 226"/>
                <a:gd name="T14" fmla="*/ 307 w 632"/>
                <a:gd name="T15" fmla="*/ 225 h 226"/>
                <a:gd name="T16" fmla="*/ 313 w 632"/>
                <a:gd name="T17" fmla="*/ 222 h 226"/>
                <a:gd name="T18" fmla="*/ 471 w 632"/>
                <a:gd name="T19" fmla="*/ 191 h 226"/>
                <a:gd name="T20" fmla="*/ 477 w 632"/>
                <a:gd name="T21" fmla="*/ 195 h 226"/>
                <a:gd name="T22" fmla="*/ 483 w 632"/>
                <a:gd name="T23" fmla="*/ 196 h 226"/>
                <a:gd name="T24" fmla="*/ 488 w 632"/>
                <a:gd name="T25" fmla="*/ 194 h 226"/>
                <a:gd name="T26" fmla="*/ 494 w 632"/>
                <a:gd name="T27" fmla="*/ 191 h 226"/>
                <a:gd name="T28" fmla="*/ 631 w 632"/>
                <a:gd name="T29" fmla="*/ 23 h 226"/>
                <a:gd name="T30" fmla="*/ 632 w 632"/>
                <a:gd name="T31" fmla="*/ 16 h 226"/>
                <a:gd name="T32" fmla="*/ 632 w 632"/>
                <a:gd name="T33" fmla="*/ 11 h 226"/>
                <a:gd name="T34" fmla="*/ 629 w 632"/>
                <a:gd name="T35" fmla="*/ 5 h 226"/>
                <a:gd name="T36" fmla="*/ 625 w 632"/>
                <a:gd name="T37" fmla="*/ 2 h 226"/>
                <a:gd name="T38" fmla="*/ 619 w 632"/>
                <a:gd name="T39" fmla="*/ 0 h 226"/>
                <a:gd name="T40" fmla="*/ 613 w 632"/>
                <a:gd name="T41" fmla="*/ 1 h 226"/>
                <a:gd name="T42" fmla="*/ 607 w 632"/>
                <a:gd name="T43" fmla="*/ 3 h 226"/>
                <a:gd name="T44" fmla="*/ 481 w 632"/>
                <a:gd name="T45" fmla="*/ 159 h 226"/>
                <a:gd name="T46" fmla="*/ 415 w 632"/>
                <a:gd name="T47" fmla="*/ 93 h 226"/>
                <a:gd name="T48" fmla="*/ 409 w 632"/>
                <a:gd name="T49" fmla="*/ 91 h 226"/>
                <a:gd name="T50" fmla="*/ 404 w 632"/>
                <a:gd name="T51" fmla="*/ 91 h 226"/>
                <a:gd name="T52" fmla="*/ 398 w 632"/>
                <a:gd name="T53" fmla="*/ 93 h 226"/>
                <a:gd name="T54" fmla="*/ 307 w 632"/>
                <a:gd name="T55" fmla="*/ 185 h 226"/>
                <a:gd name="T56" fmla="*/ 247 w 632"/>
                <a:gd name="T57" fmla="*/ 39 h 226"/>
                <a:gd name="T58" fmla="*/ 242 w 632"/>
                <a:gd name="T59" fmla="*/ 34 h 226"/>
                <a:gd name="T60" fmla="*/ 234 w 632"/>
                <a:gd name="T61" fmla="*/ 33 h 226"/>
                <a:gd name="T62" fmla="*/ 227 w 632"/>
                <a:gd name="T63" fmla="*/ 35 h 226"/>
                <a:gd name="T64" fmla="*/ 144 w 632"/>
                <a:gd name="T65" fmla="*/ 121 h 226"/>
                <a:gd name="T66" fmla="*/ 12 w 632"/>
                <a:gd name="T67" fmla="*/ 121 h 226"/>
                <a:gd name="T68" fmla="*/ 7 w 632"/>
                <a:gd name="T69" fmla="*/ 123 h 226"/>
                <a:gd name="T70" fmla="*/ 3 w 632"/>
                <a:gd name="T71" fmla="*/ 128 h 226"/>
                <a:gd name="T72" fmla="*/ 0 w 632"/>
                <a:gd name="T73" fmla="*/ 133 h 226"/>
                <a:gd name="T74" fmla="*/ 0 w 632"/>
                <a:gd name="T75" fmla="*/ 138 h 226"/>
                <a:gd name="T76" fmla="*/ 3 w 632"/>
                <a:gd name="T77" fmla="*/ 144 h 226"/>
                <a:gd name="T78" fmla="*/ 7 w 632"/>
                <a:gd name="T79" fmla="*/ 148 h 226"/>
                <a:gd name="T80" fmla="*/ 12 w 632"/>
                <a:gd name="T81" fmla="*/ 150 h 226"/>
                <a:gd name="T82" fmla="*/ 15 w 632"/>
                <a:gd name="T83" fmla="*/ 15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32" h="226">
                  <a:moveTo>
                    <a:pt x="15" y="151"/>
                  </a:moveTo>
                  <a:lnTo>
                    <a:pt x="151" y="151"/>
                  </a:lnTo>
                  <a:lnTo>
                    <a:pt x="154" y="150"/>
                  </a:lnTo>
                  <a:lnTo>
                    <a:pt x="157" y="149"/>
                  </a:lnTo>
                  <a:lnTo>
                    <a:pt x="159" y="148"/>
                  </a:lnTo>
                  <a:lnTo>
                    <a:pt x="161" y="146"/>
                  </a:lnTo>
                  <a:lnTo>
                    <a:pt x="230" y="75"/>
                  </a:lnTo>
                  <a:lnTo>
                    <a:pt x="288" y="217"/>
                  </a:lnTo>
                  <a:lnTo>
                    <a:pt x="289" y="220"/>
                  </a:lnTo>
                  <a:lnTo>
                    <a:pt x="292" y="223"/>
                  </a:lnTo>
                  <a:lnTo>
                    <a:pt x="294" y="224"/>
                  </a:lnTo>
                  <a:lnTo>
                    <a:pt x="299" y="226"/>
                  </a:lnTo>
                  <a:lnTo>
                    <a:pt x="300" y="226"/>
                  </a:lnTo>
                  <a:lnTo>
                    <a:pt x="302" y="226"/>
                  </a:lnTo>
                  <a:lnTo>
                    <a:pt x="304" y="226"/>
                  </a:lnTo>
                  <a:lnTo>
                    <a:pt x="307" y="225"/>
                  </a:lnTo>
                  <a:lnTo>
                    <a:pt x="309" y="223"/>
                  </a:lnTo>
                  <a:lnTo>
                    <a:pt x="313" y="222"/>
                  </a:lnTo>
                  <a:lnTo>
                    <a:pt x="407" y="127"/>
                  </a:lnTo>
                  <a:lnTo>
                    <a:pt x="471" y="191"/>
                  </a:lnTo>
                  <a:lnTo>
                    <a:pt x="473" y="193"/>
                  </a:lnTo>
                  <a:lnTo>
                    <a:pt x="477" y="195"/>
                  </a:lnTo>
                  <a:lnTo>
                    <a:pt x="480" y="196"/>
                  </a:lnTo>
                  <a:lnTo>
                    <a:pt x="483" y="196"/>
                  </a:lnTo>
                  <a:lnTo>
                    <a:pt x="486" y="195"/>
                  </a:lnTo>
                  <a:lnTo>
                    <a:pt x="488" y="194"/>
                  </a:lnTo>
                  <a:lnTo>
                    <a:pt x="492" y="193"/>
                  </a:lnTo>
                  <a:lnTo>
                    <a:pt x="494" y="191"/>
                  </a:lnTo>
                  <a:lnTo>
                    <a:pt x="629" y="25"/>
                  </a:lnTo>
                  <a:lnTo>
                    <a:pt x="631" y="23"/>
                  </a:lnTo>
                  <a:lnTo>
                    <a:pt x="632" y="19"/>
                  </a:lnTo>
                  <a:lnTo>
                    <a:pt x="632" y="16"/>
                  </a:lnTo>
                  <a:lnTo>
                    <a:pt x="632" y="14"/>
                  </a:lnTo>
                  <a:lnTo>
                    <a:pt x="632" y="11"/>
                  </a:lnTo>
                  <a:lnTo>
                    <a:pt x="631" y="9"/>
                  </a:lnTo>
                  <a:lnTo>
                    <a:pt x="629" y="5"/>
                  </a:lnTo>
                  <a:lnTo>
                    <a:pt x="627" y="3"/>
                  </a:lnTo>
                  <a:lnTo>
                    <a:pt x="625" y="2"/>
                  </a:lnTo>
                  <a:lnTo>
                    <a:pt x="621" y="1"/>
                  </a:lnTo>
                  <a:lnTo>
                    <a:pt x="619" y="0"/>
                  </a:lnTo>
                  <a:lnTo>
                    <a:pt x="616" y="0"/>
                  </a:lnTo>
                  <a:lnTo>
                    <a:pt x="613" y="1"/>
                  </a:lnTo>
                  <a:lnTo>
                    <a:pt x="611" y="2"/>
                  </a:lnTo>
                  <a:lnTo>
                    <a:pt x="607" y="3"/>
                  </a:lnTo>
                  <a:lnTo>
                    <a:pt x="605" y="5"/>
                  </a:lnTo>
                  <a:lnTo>
                    <a:pt x="481" y="159"/>
                  </a:lnTo>
                  <a:lnTo>
                    <a:pt x="418" y="95"/>
                  </a:lnTo>
                  <a:lnTo>
                    <a:pt x="415" y="93"/>
                  </a:lnTo>
                  <a:lnTo>
                    <a:pt x="412" y="91"/>
                  </a:lnTo>
                  <a:lnTo>
                    <a:pt x="409" y="91"/>
                  </a:lnTo>
                  <a:lnTo>
                    <a:pt x="407" y="90"/>
                  </a:lnTo>
                  <a:lnTo>
                    <a:pt x="404" y="91"/>
                  </a:lnTo>
                  <a:lnTo>
                    <a:pt x="400" y="91"/>
                  </a:lnTo>
                  <a:lnTo>
                    <a:pt x="398" y="93"/>
                  </a:lnTo>
                  <a:lnTo>
                    <a:pt x="396" y="95"/>
                  </a:lnTo>
                  <a:lnTo>
                    <a:pt x="307" y="185"/>
                  </a:lnTo>
                  <a:lnTo>
                    <a:pt x="249" y="42"/>
                  </a:lnTo>
                  <a:lnTo>
                    <a:pt x="247" y="39"/>
                  </a:lnTo>
                  <a:lnTo>
                    <a:pt x="244" y="36"/>
                  </a:lnTo>
                  <a:lnTo>
                    <a:pt x="242" y="34"/>
                  </a:lnTo>
                  <a:lnTo>
                    <a:pt x="237" y="33"/>
                  </a:lnTo>
                  <a:lnTo>
                    <a:pt x="234" y="33"/>
                  </a:lnTo>
                  <a:lnTo>
                    <a:pt x="230" y="33"/>
                  </a:lnTo>
                  <a:lnTo>
                    <a:pt x="227" y="35"/>
                  </a:lnTo>
                  <a:lnTo>
                    <a:pt x="224" y="38"/>
                  </a:lnTo>
                  <a:lnTo>
                    <a:pt x="144" y="121"/>
                  </a:lnTo>
                  <a:lnTo>
                    <a:pt x="15" y="121"/>
                  </a:lnTo>
                  <a:lnTo>
                    <a:pt x="12" y="121"/>
                  </a:lnTo>
                  <a:lnTo>
                    <a:pt x="9" y="122"/>
                  </a:lnTo>
                  <a:lnTo>
                    <a:pt x="7" y="123"/>
                  </a:lnTo>
                  <a:lnTo>
                    <a:pt x="5" y="126"/>
                  </a:lnTo>
                  <a:lnTo>
                    <a:pt x="3" y="128"/>
                  </a:lnTo>
                  <a:lnTo>
                    <a:pt x="2" y="130"/>
                  </a:lnTo>
                  <a:lnTo>
                    <a:pt x="0" y="133"/>
                  </a:lnTo>
                  <a:lnTo>
                    <a:pt x="0" y="136"/>
                  </a:lnTo>
                  <a:lnTo>
                    <a:pt x="0" y="138"/>
                  </a:lnTo>
                  <a:lnTo>
                    <a:pt x="2" y="142"/>
                  </a:lnTo>
                  <a:lnTo>
                    <a:pt x="3" y="144"/>
                  </a:lnTo>
                  <a:lnTo>
                    <a:pt x="5" y="146"/>
                  </a:lnTo>
                  <a:lnTo>
                    <a:pt x="7" y="148"/>
                  </a:lnTo>
                  <a:lnTo>
                    <a:pt x="9" y="150"/>
                  </a:lnTo>
                  <a:lnTo>
                    <a:pt x="12" y="150"/>
                  </a:lnTo>
                  <a:lnTo>
                    <a:pt x="15" y="151"/>
                  </a:lnTo>
                  <a:lnTo>
                    <a:pt x="15" y="1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2387849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0C2BEFE-9CE1-4F00-A0B4-227840B22B69}"/>
              </a:ext>
            </a:extLst>
          </p:cNvPr>
          <p:cNvSpPr>
            <a:spLocks noGrp="1"/>
          </p:cNvSpPr>
          <p:nvPr>
            <p:ph type="title"/>
          </p:nvPr>
        </p:nvSpPr>
        <p:spPr/>
        <p:txBody>
          <a:bodyPr/>
          <a:lstStyle/>
          <a:p>
            <a:r>
              <a:rPr lang="en-US" i="1" dirty="0">
                <a:latin typeface="Arial" panose="020B0604020202020204" pitchFamily="34" charset="0"/>
                <a:cs typeface="Arial" panose="020B0604020202020204" pitchFamily="34" charset="0"/>
              </a:rPr>
              <a:t>How it all started </a:t>
            </a:r>
          </a:p>
        </p:txBody>
      </p:sp>
      <p:sp>
        <p:nvSpPr>
          <p:cNvPr id="3" name="Content Placeholder 2">
            <a:extLst>
              <a:ext uri="{FF2B5EF4-FFF2-40B4-BE49-F238E27FC236}">
                <a16:creationId xmlns="" xmlns:a16="http://schemas.microsoft.com/office/drawing/2014/main" id="{E225D8F0-1244-4D41-8695-6831C3C7A4AC}"/>
              </a:ext>
            </a:extLst>
          </p:cNvPr>
          <p:cNvSpPr>
            <a:spLocks noGrp="1"/>
          </p:cNvSpPr>
          <p:nvPr>
            <p:ph idx="1"/>
          </p:nvPr>
        </p:nvSpPr>
        <p:spPr>
          <a:xfrm>
            <a:off x="838200" y="1825625"/>
            <a:ext cx="11138452" cy="4351338"/>
          </a:xfrm>
        </p:spPr>
        <p:txBody>
          <a:bodyPr/>
          <a:lstStyle/>
          <a:p>
            <a:endParaRPr lang="en-US"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Suspiciously polished exam scripts </a:t>
            </a:r>
          </a:p>
          <a:p>
            <a:endParaRPr lang="en-US"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Research at University of Reading </a:t>
            </a:r>
          </a:p>
          <a:p>
            <a:endParaRPr lang="en-US"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Curiosity – could raters really spot  AI? </a:t>
            </a:r>
          </a:p>
        </p:txBody>
      </p:sp>
      <p:pic>
        <p:nvPicPr>
          <p:cNvPr id="5" name="Picture 4">
            <a:extLst>
              <a:ext uri="{FF2B5EF4-FFF2-40B4-BE49-F238E27FC236}">
                <a16:creationId xmlns="" xmlns:a16="http://schemas.microsoft.com/office/drawing/2014/main" id="{3FAD8A85-1701-41C9-9CE4-B272E6657B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94611" y="2043549"/>
            <a:ext cx="2912723" cy="3700532"/>
          </a:xfrm>
          <a:prstGeom prst="rect">
            <a:avLst/>
          </a:prstGeom>
        </p:spPr>
      </p:pic>
    </p:spTree>
    <p:extLst>
      <p:ext uri="{BB962C8B-B14F-4D97-AF65-F5344CB8AC3E}">
        <p14:creationId xmlns:p14="http://schemas.microsoft.com/office/powerpoint/2010/main" val="859824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41CE694-E204-4560-A219-785EE8363753}"/>
              </a:ext>
            </a:extLst>
          </p:cNvPr>
          <p:cNvSpPr>
            <a:spLocks noGrp="1"/>
          </p:cNvSpPr>
          <p:nvPr>
            <p:ph type="title"/>
          </p:nvPr>
        </p:nvSpPr>
        <p:spPr>
          <a:xfrm>
            <a:off x="560439" y="365125"/>
            <a:ext cx="10793361" cy="1325563"/>
          </a:xfrm>
        </p:spPr>
        <p:txBody>
          <a:bodyPr/>
          <a:lstStyle/>
          <a:p>
            <a:r>
              <a:rPr lang="en-US" i="1" dirty="0">
                <a:latin typeface="Arial" panose="020B0604020202020204" pitchFamily="34" charset="0"/>
                <a:cs typeface="Arial" panose="020B0604020202020204" pitchFamily="34" charset="0"/>
              </a:rPr>
              <a:t>From Curiosity to a small-scale experiment</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 xmlns:a16="http://schemas.microsoft.com/office/drawing/2014/main" id="{D9410633-DA97-4C9F-AB67-B38E359E0EE3}"/>
              </a:ext>
            </a:extLst>
          </p:cNvPr>
          <p:cNvSpPr>
            <a:spLocks noGrp="1"/>
          </p:cNvSpPr>
          <p:nvPr>
            <p:ph idx="1"/>
          </p:nvPr>
        </p:nvSpPr>
        <p:spPr/>
        <p:txBody>
          <a:bodyPr/>
          <a:lstStyle/>
          <a:p>
            <a:endParaRPr lang="en-US" dirty="0"/>
          </a:p>
          <a:p>
            <a:r>
              <a:rPr lang="en-US" dirty="0">
                <a:latin typeface="Arial" panose="020B0604020202020204" pitchFamily="34" charset="0"/>
                <a:cs typeface="Arial" panose="020B0604020202020204" pitchFamily="34" charset="0"/>
              </a:rPr>
              <a:t>Generative AI  =  global concern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Real-world threat to </a:t>
            </a:r>
            <a:r>
              <a:rPr lang="en-US" b="1" dirty="0">
                <a:latin typeface="Arial" panose="020B0604020202020204" pitchFamily="34" charset="0"/>
                <a:cs typeface="Arial" panose="020B0604020202020204" pitchFamily="34" charset="0"/>
              </a:rPr>
              <a:t>validity and fairness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Are raters cognitively equipped to tell </a:t>
            </a:r>
          </a:p>
          <a:p>
            <a:pPr marL="0" indent="0">
              <a:buNone/>
            </a:pPr>
            <a:r>
              <a:rPr lang="en-US" dirty="0">
                <a:latin typeface="Arial" panose="020B0604020202020204" pitchFamily="34" charset="0"/>
                <a:cs typeface="Arial" panose="020B0604020202020204" pitchFamily="34" charset="0"/>
              </a:rPr>
              <a:t>human writing from AI?”</a:t>
            </a:r>
          </a:p>
          <a:p>
            <a:endParaRPr lang="en-US" dirty="0"/>
          </a:p>
        </p:txBody>
      </p:sp>
      <p:pic>
        <p:nvPicPr>
          <p:cNvPr id="5" name="Picture 4">
            <a:extLst>
              <a:ext uri="{FF2B5EF4-FFF2-40B4-BE49-F238E27FC236}">
                <a16:creationId xmlns="" xmlns:a16="http://schemas.microsoft.com/office/drawing/2014/main" id="{414DCC07-23FF-4FD6-A862-2644313A29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31734" y="2265721"/>
            <a:ext cx="3702950" cy="3911242"/>
          </a:xfrm>
          <a:prstGeom prst="rect">
            <a:avLst/>
          </a:prstGeom>
        </p:spPr>
      </p:pic>
    </p:spTree>
    <p:extLst>
      <p:ext uri="{BB962C8B-B14F-4D97-AF65-F5344CB8AC3E}">
        <p14:creationId xmlns:p14="http://schemas.microsoft.com/office/powerpoint/2010/main" val="2627008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hidden="1">
            <a:extLst>
              <a:ext uri="{FF2B5EF4-FFF2-40B4-BE49-F238E27FC236}">
                <a16:creationId xmlns="" xmlns:a16="http://schemas.microsoft.com/office/drawing/2014/main" id="{9FDB6406-0CDB-4213-A1B6-DE47D953FED3}"/>
              </a:ext>
            </a:extLst>
          </p:cNvPr>
          <p:cNvSpPr>
            <a:spLocks noGrp="1"/>
          </p:cNvSpPr>
          <p:nvPr>
            <p:ph type="title" idx="4294967295"/>
          </p:nvPr>
        </p:nvSpPr>
        <p:spPr>
          <a:xfrm>
            <a:off x="0" y="365125"/>
            <a:ext cx="10515600" cy="1325563"/>
          </a:xfrm>
        </p:spPr>
        <p:txBody>
          <a:bodyPr/>
          <a:lstStyle/>
          <a:p>
            <a:r>
              <a:rPr lang="en-US" dirty="0"/>
              <a:t>Project analysis slide 3</a:t>
            </a:r>
          </a:p>
        </p:txBody>
      </p:sp>
      <p:cxnSp>
        <p:nvCxnSpPr>
          <p:cNvPr id="8" name="Straight Connector 7">
            <a:extLst>
              <a:ext uri="{FF2B5EF4-FFF2-40B4-BE49-F238E27FC236}">
                <a16:creationId xmlns="" xmlns:a16="http://schemas.microsoft.com/office/drawing/2014/main" id="{D0986099-F5F2-4E8B-BE17-81194861A00C}"/>
              </a:ext>
              <a:ext uri="{C183D7F6-B498-43B3-948B-1728B52AA6E4}">
                <adec:decorative xmlns="" xmlns:adec="http://schemas.microsoft.com/office/drawing/2017/decorative" val="1"/>
              </a:ext>
            </a:extLst>
          </p:cNvPr>
          <p:cNvCxnSpPr>
            <a:cxnSpLocks/>
          </p:cNvCxnSpPr>
          <p:nvPr/>
        </p:nvCxnSpPr>
        <p:spPr>
          <a:xfrm>
            <a:off x="8105775" y="522898"/>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 xmlns:a16="http://schemas.microsoft.com/office/drawing/2014/main" id="{4E3F5479-058B-4FA8-92E9-18CAB8CDC5C5}"/>
              </a:ext>
            </a:extLst>
          </p:cNvPr>
          <p:cNvSpPr txBox="1">
            <a:spLocks/>
          </p:cNvSpPr>
          <p:nvPr/>
        </p:nvSpPr>
        <p:spPr>
          <a:xfrm>
            <a:off x="228600" y="171450"/>
            <a:ext cx="11734800" cy="1218795"/>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chemeClr val="tx1">
                    <a:lumMod val="75000"/>
                    <a:lumOff val="25000"/>
                  </a:schemeClr>
                </a:solidFill>
                <a:latin typeface="Arial" panose="020B0604020202020204" pitchFamily="34" charset="0"/>
                <a:cs typeface="Arial" panose="020B0604020202020204" pitchFamily="34" charset="0"/>
              </a:rPr>
              <a:t>Behind the scenes</a:t>
            </a:r>
          </a:p>
          <a:p>
            <a:pPr algn="ctr"/>
            <a:r>
              <a:rPr lang="en-US" sz="2800" b="1" dirty="0">
                <a:solidFill>
                  <a:schemeClr val="tx1">
                    <a:lumMod val="75000"/>
                    <a:lumOff val="25000"/>
                  </a:schemeClr>
                </a:solidFill>
              </a:rPr>
              <a:t> </a:t>
            </a:r>
            <a:r>
              <a:rPr lang="en-US" sz="2800" dirty="0">
                <a:solidFill>
                  <a:schemeClr val="tx1">
                    <a:lumMod val="75000"/>
                    <a:lumOff val="25000"/>
                  </a:schemeClr>
                </a:solidFill>
              </a:rPr>
              <a:t/>
            </a:r>
            <a:br>
              <a:rPr lang="en-US" sz="2800" dirty="0">
                <a:solidFill>
                  <a:schemeClr val="tx1">
                    <a:lumMod val="75000"/>
                    <a:lumOff val="25000"/>
                  </a:schemeClr>
                </a:solidFill>
              </a:rPr>
            </a:br>
            <a:endParaRPr lang="en-US" sz="2800" dirty="0">
              <a:solidFill>
                <a:schemeClr val="tx1">
                  <a:lumMod val="75000"/>
                  <a:lumOff val="25000"/>
                </a:schemeClr>
              </a:solidFill>
            </a:endParaRPr>
          </a:p>
        </p:txBody>
      </p:sp>
      <p:cxnSp>
        <p:nvCxnSpPr>
          <p:cNvPr id="14" name="Straight Connector 13">
            <a:extLst>
              <a:ext uri="{FF2B5EF4-FFF2-40B4-BE49-F238E27FC236}">
                <a16:creationId xmlns="" xmlns:a16="http://schemas.microsoft.com/office/drawing/2014/main" id="{83E690F4-843A-47A5-8620-4FB01C0D8E68}"/>
              </a:ext>
              <a:ext uri="{C183D7F6-B498-43B3-948B-1728B52AA6E4}">
                <adec:decorative xmlns="" xmlns:adec="http://schemas.microsoft.com/office/drawing/2017/decorative" val="1"/>
              </a:ext>
            </a:extLst>
          </p:cNvPr>
          <p:cNvCxnSpPr>
            <a:cxnSpLocks/>
          </p:cNvCxnSpPr>
          <p:nvPr/>
        </p:nvCxnSpPr>
        <p:spPr>
          <a:xfrm>
            <a:off x="0" y="522898"/>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sp>
        <p:nvSpPr>
          <p:cNvPr id="2" name="Trapezoid 1">
            <a:extLst>
              <a:ext uri="{FF2B5EF4-FFF2-40B4-BE49-F238E27FC236}">
                <a16:creationId xmlns="" xmlns:a16="http://schemas.microsoft.com/office/drawing/2014/main" id="{5B804E9F-B6B5-41F9-9B63-9AF435FDC2B7}"/>
              </a:ext>
              <a:ext uri="{C183D7F6-B498-43B3-948B-1728B52AA6E4}">
                <adec:decorative xmlns="" xmlns:adec="http://schemas.microsoft.com/office/drawing/2017/decorative" val="1"/>
              </a:ext>
            </a:extLst>
          </p:cNvPr>
          <p:cNvSpPr/>
          <p:nvPr/>
        </p:nvSpPr>
        <p:spPr>
          <a:xfrm rot="5400000">
            <a:off x="-775194" y="2261529"/>
            <a:ext cx="4687482" cy="2524125"/>
          </a:xfrm>
          <a:prstGeom prst="trapezoid">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rapezoid 42">
            <a:extLst>
              <a:ext uri="{FF2B5EF4-FFF2-40B4-BE49-F238E27FC236}">
                <a16:creationId xmlns="" xmlns:a16="http://schemas.microsoft.com/office/drawing/2014/main" id="{0092C447-C8E1-4B12-B012-E6D21CBB1FBE}"/>
              </a:ext>
              <a:ext uri="{C183D7F6-B498-43B3-948B-1728B52AA6E4}">
                <adec:decorative xmlns="" xmlns:adec="http://schemas.microsoft.com/office/drawing/2017/decorative" val="1"/>
              </a:ext>
            </a:extLst>
          </p:cNvPr>
          <p:cNvSpPr/>
          <p:nvPr/>
        </p:nvSpPr>
        <p:spPr>
          <a:xfrm rot="5400000">
            <a:off x="2128141" y="2216458"/>
            <a:ext cx="4687481" cy="2649008"/>
          </a:xfrm>
          <a:prstGeom prst="trapezoid">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rapezoid 43">
            <a:extLst>
              <a:ext uri="{FF2B5EF4-FFF2-40B4-BE49-F238E27FC236}">
                <a16:creationId xmlns="" xmlns:a16="http://schemas.microsoft.com/office/drawing/2014/main" id="{7E139379-1914-4446-8D6D-984A47041A54}"/>
              </a:ext>
              <a:ext uri="{C183D7F6-B498-43B3-948B-1728B52AA6E4}">
                <adec:decorative xmlns="" xmlns:adec="http://schemas.microsoft.com/office/drawing/2017/decorative" val="1"/>
              </a:ext>
            </a:extLst>
          </p:cNvPr>
          <p:cNvSpPr/>
          <p:nvPr/>
        </p:nvSpPr>
        <p:spPr>
          <a:xfrm rot="16200000">
            <a:off x="5106965" y="2351616"/>
            <a:ext cx="4619840" cy="2446332"/>
          </a:xfrm>
          <a:prstGeom prst="trapezoid">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Trapezoid 44">
            <a:extLst>
              <a:ext uri="{FF2B5EF4-FFF2-40B4-BE49-F238E27FC236}">
                <a16:creationId xmlns="" xmlns:a16="http://schemas.microsoft.com/office/drawing/2014/main" id="{F79B51BB-1B30-4ED8-B26D-21EE8BC675B2}"/>
              </a:ext>
              <a:ext uri="{C183D7F6-B498-43B3-948B-1728B52AA6E4}">
                <adec:decorative xmlns="" xmlns:adec="http://schemas.microsoft.com/office/drawing/2017/decorative" val="1"/>
              </a:ext>
            </a:extLst>
          </p:cNvPr>
          <p:cNvSpPr/>
          <p:nvPr/>
        </p:nvSpPr>
        <p:spPr>
          <a:xfrm rot="16200000">
            <a:off x="7870155" y="2261904"/>
            <a:ext cx="4863141" cy="2446331"/>
          </a:xfrm>
          <a:prstGeom prst="trapezoid">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 xmlns:a16="http://schemas.microsoft.com/office/drawing/2014/main" id="{3F19BFA5-D0CA-4CF0-8499-504D956B6563}"/>
              </a:ext>
            </a:extLst>
          </p:cNvPr>
          <p:cNvSpPr/>
          <p:nvPr/>
        </p:nvSpPr>
        <p:spPr>
          <a:xfrm>
            <a:off x="3306585" y="2747572"/>
            <a:ext cx="2330591" cy="1107996"/>
          </a:xfrm>
          <a:prstGeom prst="rect">
            <a:avLst/>
          </a:prstGeom>
        </p:spPr>
        <p:txBody>
          <a:bodyPr wrap="square" lIns="0" tIns="0" rIns="0" bIns="0">
            <a:spAutoFit/>
          </a:bodyPr>
          <a:lstStyle/>
          <a:p>
            <a:pPr algn="ctr"/>
            <a:r>
              <a:rPr lang="en-US" sz="2400" b="1" dirty="0">
                <a:solidFill>
                  <a:schemeClr val="bg1"/>
                </a:solidFill>
                <a:latin typeface="Arial" panose="020B0604020202020204" pitchFamily="34" charset="0"/>
                <a:cs typeface="Arial" panose="020B0604020202020204" pitchFamily="34" charset="0"/>
              </a:rPr>
              <a:t>Enrolling raters  in this experiment  </a:t>
            </a:r>
          </a:p>
        </p:txBody>
      </p:sp>
      <p:sp>
        <p:nvSpPr>
          <p:cNvPr id="47" name="Rectangle 46">
            <a:extLst>
              <a:ext uri="{FF2B5EF4-FFF2-40B4-BE49-F238E27FC236}">
                <a16:creationId xmlns="" xmlns:a16="http://schemas.microsoft.com/office/drawing/2014/main" id="{1751D31D-3535-411D-8BAC-95CCC90AB185}"/>
              </a:ext>
            </a:extLst>
          </p:cNvPr>
          <p:cNvSpPr/>
          <p:nvPr/>
        </p:nvSpPr>
        <p:spPr>
          <a:xfrm>
            <a:off x="6294412" y="2687732"/>
            <a:ext cx="2149884" cy="1477328"/>
          </a:xfrm>
          <a:prstGeom prst="rect">
            <a:avLst/>
          </a:prstGeom>
        </p:spPr>
        <p:txBody>
          <a:bodyPr wrap="square" lIns="0" tIns="0" rIns="0" bIns="0">
            <a:spAutoFit/>
          </a:bodyPr>
          <a:lstStyle/>
          <a:p>
            <a:pPr algn="ctr"/>
            <a:r>
              <a:rPr lang="en-US" sz="2400" b="1" dirty="0">
                <a:solidFill>
                  <a:schemeClr val="bg1"/>
                </a:solidFill>
                <a:latin typeface="Arial" panose="020B0604020202020204" pitchFamily="34" charset="0"/>
                <a:cs typeface="Arial" panose="020B0604020202020204" pitchFamily="34" charset="0"/>
              </a:rPr>
              <a:t>Creating scripts using </a:t>
            </a:r>
            <a:r>
              <a:rPr lang="en-US" sz="2400" b="1" dirty="0" err="1">
                <a:solidFill>
                  <a:schemeClr val="bg1"/>
                </a:solidFill>
                <a:latin typeface="Arial" panose="020B0604020202020204" pitchFamily="34" charset="0"/>
                <a:cs typeface="Arial" panose="020B0604020202020204" pitchFamily="34" charset="0"/>
              </a:rPr>
              <a:t>ChatGPT</a:t>
            </a:r>
            <a:r>
              <a:rPr lang="en-US" sz="2400" b="1" dirty="0">
                <a:solidFill>
                  <a:schemeClr val="bg1"/>
                </a:solidFill>
                <a:latin typeface="Arial" panose="020B0604020202020204" pitchFamily="34" charset="0"/>
                <a:cs typeface="Arial" panose="020B0604020202020204" pitchFamily="34" charset="0"/>
              </a:rPr>
              <a:t> and Copilot</a:t>
            </a:r>
          </a:p>
        </p:txBody>
      </p:sp>
      <p:sp>
        <p:nvSpPr>
          <p:cNvPr id="48" name="Rectangle 47">
            <a:extLst>
              <a:ext uri="{FF2B5EF4-FFF2-40B4-BE49-F238E27FC236}">
                <a16:creationId xmlns="" xmlns:a16="http://schemas.microsoft.com/office/drawing/2014/main" id="{FA4D735A-8F75-4E2A-8F1A-CC303B0718BA}"/>
              </a:ext>
            </a:extLst>
          </p:cNvPr>
          <p:cNvSpPr/>
          <p:nvPr/>
        </p:nvSpPr>
        <p:spPr>
          <a:xfrm>
            <a:off x="9408036" y="2701731"/>
            <a:ext cx="1787377" cy="1107996"/>
          </a:xfrm>
          <a:prstGeom prst="rect">
            <a:avLst/>
          </a:prstGeom>
        </p:spPr>
        <p:txBody>
          <a:bodyPr wrap="square" lIns="0" tIns="0" rIns="0" bIns="0">
            <a:spAutoFit/>
          </a:bodyPr>
          <a:lstStyle/>
          <a:p>
            <a:pPr algn="ctr"/>
            <a:r>
              <a:rPr lang="en-US" sz="2400" b="1" dirty="0">
                <a:solidFill>
                  <a:schemeClr val="bg1"/>
                </a:solidFill>
                <a:latin typeface="Arial" panose="020B0604020202020204" pitchFamily="34" charset="0"/>
                <a:cs typeface="Arial" panose="020B0604020202020204" pitchFamily="34" charset="0"/>
              </a:rPr>
              <a:t>Creating handwritten scripts </a:t>
            </a:r>
          </a:p>
        </p:txBody>
      </p:sp>
      <p:sp>
        <p:nvSpPr>
          <p:cNvPr id="49" name="Rectangle 48">
            <a:extLst>
              <a:ext uri="{FF2B5EF4-FFF2-40B4-BE49-F238E27FC236}">
                <a16:creationId xmlns="" xmlns:a16="http://schemas.microsoft.com/office/drawing/2014/main" id="{54AB9282-0505-49EB-AABF-998083225E3A}"/>
              </a:ext>
            </a:extLst>
          </p:cNvPr>
          <p:cNvSpPr/>
          <p:nvPr/>
        </p:nvSpPr>
        <p:spPr>
          <a:xfrm>
            <a:off x="420295" y="2774723"/>
            <a:ext cx="2171991" cy="738664"/>
          </a:xfrm>
          <a:prstGeom prst="rect">
            <a:avLst/>
          </a:prstGeom>
        </p:spPr>
        <p:txBody>
          <a:bodyPr wrap="square" lIns="0" tIns="0" rIns="0" bIns="0">
            <a:spAutoFit/>
          </a:bodyPr>
          <a:lstStyle/>
          <a:p>
            <a:pPr algn="ctr"/>
            <a:r>
              <a:rPr lang="en-US" sz="2400" b="1" dirty="0">
                <a:solidFill>
                  <a:schemeClr val="bg1"/>
                </a:solidFill>
                <a:latin typeface="Arial" panose="020B0604020202020204" pitchFamily="34" charset="0"/>
                <a:cs typeface="Arial" panose="020B0604020202020204" pitchFamily="34" charset="0"/>
              </a:rPr>
              <a:t>Time constraints</a:t>
            </a:r>
          </a:p>
        </p:txBody>
      </p:sp>
      <p:sp>
        <p:nvSpPr>
          <p:cNvPr id="51" name="Rectangle 50">
            <a:extLst>
              <a:ext uri="{FF2B5EF4-FFF2-40B4-BE49-F238E27FC236}">
                <a16:creationId xmlns="" xmlns:a16="http://schemas.microsoft.com/office/drawing/2014/main" id="{8AA18108-5B8B-4147-84A7-D30A16BEC4EA}"/>
              </a:ext>
            </a:extLst>
          </p:cNvPr>
          <p:cNvSpPr/>
          <p:nvPr/>
        </p:nvSpPr>
        <p:spPr>
          <a:xfrm>
            <a:off x="886383" y="3653603"/>
            <a:ext cx="1752042" cy="223394"/>
          </a:xfrm>
          <a:prstGeom prst="rect">
            <a:avLst/>
          </a:prstGeom>
        </p:spPr>
        <p:txBody>
          <a:bodyPr wrap="square" lIns="0" tIns="0" rIns="0" bIns="0" anchor="t">
            <a:spAutoFit/>
          </a:bodyPr>
          <a:lstStyle/>
          <a:p>
            <a:pPr algn="ctr">
              <a:lnSpc>
                <a:spcPts val="1900"/>
              </a:lnSpc>
            </a:pPr>
            <a:r>
              <a:rPr lang="en-US" sz="1400" dirty="0">
                <a:solidFill>
                  <a:schemeClr val="bg1"/>
                </a:solidFill>
                <a:cs typeface="Segoe UI" panose="020B0502040204020203" pitchFamily="34" charset="0"/>
              </a:rPr>
              <a:t> </a:t>
            </a:r>
          </a:p>
        </p:txBody>
      </p:sp>
      <p:sp>
        <p:nvSpPr>
          <p:cNvPr id="53" name="Rectangle 52">
            <a:extLst>
              <a:ext uri="{FF2B5EF4-FFF2-40B4-BE49-F238E27FC236}">
                <a16:creationId xmlns="" xmlns:a16="http://schemas.microsoft.com/office/drawing/2014/main" id="{E1535E1C-6EBC-45D8-BCE1-D5B947A61FB6}"/>
              </a:ext>
            </a:extLst>
          </p:cNvPr>
          <p:cNvSpPr/>
          <p:nvPr/>
        </p:nvSpPr>
        <p:spPr>
          <a:xfrm>
            <a:off x="5219979" y="3653603"/>
            <a:ext cx="1752042" cy="223394"/>
          </a:xfrm>
          <a:prstGeom prst="rect">
            <a:avLst/>
          </a:prstGeom>
        </p:spPr>
        <p:txBody>
          <a:bodyPr wrap="square" lIns="0" tIns="0" rIns="0" bIns="0" anchor="t">
            <a:spAutoFit/>
          </a:bodyPr>
          <a:lstStyle/>
          <a:p>
            <a:pPr algn="ctr">
              <a:lnSpc>
                <a:spcPts val="1900"/>
              </a:lnSpc>
            </a:pPr>
            <a:r>
              <a:rPr lang="en-US" sz="1400" dirty="0">
                <a:solidFill>
                  <a:schemeClr val="bg1"/>
                </a:solidFill>
                <a:cs typeface="Segoe UI" panose="020B0502040204020203" pitchFamily="34" charset="0"/>
              </a:rPr>
              <a:t> </a:t>
            </a:r>
          </a:p>
        </p:txBody>
      </p:sp>
    </p:spTree>
    <p:extLst>
      <p:ext uri="{BB962C8B-B14F-4D97-AF65-F5344CB8AC3E}">
        <p14:creationId xmlns:p14="http://schemas.microsoft.com/office/powerpoint/2010/main" val="822569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7380AA3-2F85-4E9A-8680-D65015EC2ABC}"/>
              </a:ext>
            </a:extLst>
          </p:cNvPr>
          <p:cNvSpPr>
            <a:spLocks noGrp="1"/>
          </p:cNvSpPr>
          <p:nvPr>
            <p:ph type="title"/>
          </p:nvPr>
        </p:nvSpPr>
        <p:spPr>
          <a:xfrm>
            <a:off x="202131" y="365125"/>
            <a:ext cx="11151669" cy="1325563"/>
          </a:xfrm>
        </p:spPr>
        <p:txBody>
          <a:bodyPr/>
          <a:lstStyle/>
          <a:p>
            <a:r>
              <a:rPr lang="en-US" dirty="0">
                <a:latin typeface="Arial Black" panose="020B0A04020102020204" pitchFamily="34" charset="0"/>
              </a:rPr>
              <a:t>  Countries involved </a:t>
            </a:r>
          </a:p>
        </p:txBody>
      </p:sp>
      <p:pic>
        <p:nvPicPr>
          <p:cNvPr id="5" name="Content Placeholder 4">
            <a:extLst>
              <a:ext uri="{FF2B5EF4-FFF2-40B4-BE49-F238E27FC236}">
                <a16:creationId xmlns="" xmlns:a16="http://schemas.microsoft.com/office/drawing/2014/main" id="{4AEEB79D-E942-4F5B-A8C0-CF428784BE4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5760" y="1690688"/>
            <a:ext cx="11582878" cy="4686396"/>
          </a:xfrm>
        </p:spPr>
      </p:pic>
    </p:spTree>
    <p:extLst>
      <p:ext uri="{BB962C8B-B14F-4D97-AF65-F5344CB8AC3E}">
        <p14:creationId xmlns:p14="http://schemas.microsoft.com/office/powerpoint/2010/main" val="3024980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hidden="1">
            <a:extLst>
              <a:ext uri="{FF2B5EF4-FFF2-40B4-BE49-F238E27FC236}">
                <a16:creationId xmlns="" xmlns:a16="http://schemas.microsoft.com/office/drawing/2014/main" id="{ED2F5393-91A3-4102-A584-E902285C507A}"/>
              </a:ext>
            </a:extLst>
          </p:cNvPr>
          <p:cNvSpPr>
            <a:spLocks noGrp="1"/>
          </p:cNvSpPr>
          <p:nvPr>
            <p:ph type="title" idx="4294967295"/>
          </p:nvPr>
        </p:nvSpPr>
        <p:spPr>
          <a:xfrm>
            <a:off x="0" y="365125"/>
            <a:ext cx="10515600" cy="1325563"/>
          </a:xfrm>
        </p:spPr>
        <p:txBody>
          <a:bodyPr/>
          <a:lstStyle/>
          <a:p>
            <a:r>
              <a:rPr lang="en-US" dirty="0"/>
              <a:t>Project analysis slide 4</a:t>
            </a:r>
          </a:p>
        </p:txBody>
      </p:sp>
      <p:cxnSp>
        <p:nvCxnSpPr>
          <p:cNvPr id="8" name="Straight Connector 7">
            <a:extLst>
              <a:ext uri="{FF2B5EF4-FFF2-40B4-BE49-F238E27FC236}">
                <a16:creationId xmlns="" xmlns:a16="http://schemas.microsoft.com/office/drawing/2014/main" id="{D0986099-F5F2-4E8B-BE17-81194861A00C}"/>
              </a:ext>
              <a:ext uri="{C183D7F6-B498-43B3-948B-1728B52AA6E4}">
                <adec:decorative xmlns="" xmlns:adec="http://schemas.microsoft.com/office/drawing/2017/decorative" val="1"/>
              </a:ext>
            </a:extLst>
          </p:cNvPr>
          <p:cNvCxnSpPr>
            <a:cxnSpLocks/>
          </p:cNvCxnSpPr>
          <p:nvPr/>
        </p:nvCxnSpPr>
        <p:spPr>
          <a:xfrm>
            <a:off x="8105775" y="522898"/>
            <a:ext cx="4086225" cy="0"/>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 xmlns:a16="http://schemas.microsoft.com/office/drawing/2014/main" id="{4E3F5479-058B-4FA8-92E9-18CAB8CDC5C5}"/>
              </a:ext>
            </a:extLst>
          </p:cNvPr>
          <p:cNvSpPr txBox="1">
            <a:spLocks/>
          </p:cNvSpPr>
          <p:nvPr/>
        </p:nvSpPr>
        <p:spPr>
          <a:xfrm>
            <a:off x="228600" y="190500"/>
            <a:ext cx="11734800" cy="7755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tx1">
                    <a:lumMod val="75000"/>
                    <a:lumOff val="25000"/>
                  </a:schemeClr>
                </a:solidFill>
              </a:rPr>
              <a:t>Experiment design </a:t>
            </a:r>
            <a:r>
              <a:rPr lang="en-US" sz="2800" dirty="0">
                <a:solidFill>
                  <a:schemeClr val="tx1">
                    <a:lumMod val="75000"/>
                    <a:lumOff val="25000"/>
                  </a:schemeClr>
                </a:solidFill>
              </a:rPr>
              <a:t/>
            </a:r>
            <a:br>
              <a:rPr lang="en-US" sz="2800" dirty="0">
                <a:solidFill>
                  <a:schemeClr val="tx1">
                    <a:lumMod val="75000"/>
                    <a:lumOff val="25000"/>
                  </a:schemeClr>
                </a:solidFill>
              </a:rPr>
            </a:br>
            <a:endParaRPr lang="en-US" sz="2800" dirty="0">
              <a:solidFill>
                <a:schemeClr val="tx1">
                  <a:lumMod val="75000"/>
                  <a:lumOff val="25000"/>
                </a:schemeClr>
              </a:solidFill>
            </a:endParaRPr>
          </a:p>
        </p:txBody>
      </p:sp>
      <p:cxnSp>
        <p:nvCxnSpPr>
          <p:cNvPr id="14" name="Straight Connector 13">
            <a:extLst>
              <a:ext uri="{FF2B5EF4-FFF2-40B4-BE49-F238E27FC236}">
                <a16:creationId xmlns="" xmlns:a16="http://schemas.microsoft.com/office/drawing/2014/main" id="{83E690F4-843A-47A5-8620-4FB01C0D8E68}"/>
              </a:ext>
              <a:ext uri="{C183D7F6-B498-43B3-948B-1728B52AA6E4}">
                <adec:decorative xmlns="" xmlns:adec="http://schemas.microsoft.com/office/drawing/2017/decorative" val="1"/>
              </a:ext>
            </a:extLst>
          </p:cNvPr>
          <p:cNvCxnSpPr>
            <a:cxnSpLocks/>
          </p:cNvCxnSpPr>
          <p:nvPr/>
        </p:nvCxnSpPr>
        <p:spPr>
          <a:xfrm>
            <a:off x="0" y="522898"/>
            <a:ext cx="4086225" cy="0"/>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 xmlns:a16="http://schemas.microsoft.com/office/drawing/2014/main" id="{9F23A462-D581-4451-A275-D8FA412E142C}"/>
              </a:ext>
              <a:ext uri="{C183D7F6-B498-43B3-948B-1728B52AA6E4}">
                <adec:decorative xmlns="" xmlns:adec="http://schemas.microsoft.com/office/drawing/2017/decorative" val="1"/>
              </a:ext>
            </a:extLst>
          </p:cNvPr>
          <p:cNvSpPr/>
          <p:nvPr/>
        </p:nvSpPr>
        <p:spPr>
          <a:xfrm>
            <a:off x="1959929" y="1661760"/>
            <a:ext cx="1587500" cy="15875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41" name="Oval 40">
            <a:extLst>
              <a:ext uri="{FF2B5EF4-FFF2-40B4-BE49-F238E27FC236}">
                <a16:creationId xmlns="" xmlns:a16="http://schemas.microsoft.com/office/drawing/2014/main" id="{3FAD125B-9A3B-49A4-B9EC-C8A6D3CF9CBF}"/>
              </a:ext>
              <a:ext uri="{C183D7F6-B498-43B3-948B-1728B52AA6E4}">
                <adec:decorative xmlns="" xmlns:adec="http://schemas.microsoft.com/office/drawing/2017/decorative" val="1"/>
              </a:ext>
            </a:extLst>
          </p:cNvPr>
          <p:cNvSpPr/>
          <p:nvPr/>
        </p:nvSpPr>
        <p:spPr>
          <a:xfrm>
            <a:off x="1971675" y="4071326"/>
            <a:ext cx="1587500" cy="15875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Oval 41">
            <a:extLst>
              <a:ext uri="{FF2B5EF4-FFF2-40B4-BE49-F238E27FC236}">
                <a16:creationId xmlns="" xmlns:a16="http://schemas.microsoft.com/office/drawing/2014/main" id="{233E4AB5-6FC1-4454-9421-850EF5A4ADF3}"/>
              </a:ext>
              <a:ext uri="{C183D7F6-B498-43B3-948B-1728B52AA6E4}">
                <adec:decorative xmlns="" xmlns:adec="http://schemas.microsoft.com/office/drawing/2017/decorative" val="1"/>
              </a:ext>
            </a:extLst>
          </p:cNvPr>
          <p:cNvSpPr/>
          <p:nvPr/>
        </p:nvSpPr>
        <p:spPr>
          <a:xfrm>
            <a:off x="4351889" y="2900506"/>
            <a:ext cx="1587500" cy="1587500"/>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Oval 72">
            <a:extLst>
              <a:ext uri="{FF2B5EF4-FFF2-40B4-BE49-F238E27FC236}">
                <a16:creationId xmlns="" xmlns:a16="http://schemas.microsoft.com/office/drawing/2014/main" id="{40123448-0B37-4226-B26C-A3081E6142FF}"/>
              </a:ext>
              <a:ext uri="{C183D7F6-B498-43B3-948B-1728B52AA6E4}">
                <adec:decorative xmlns="" xmlns:adec="http://schemas.microsoft.com/office/drawing/2017/decorative" val="1"/>
              </a:ext>
            </a:extLst>
          </p:cNvPr>
          <p:cNvSpPr/>
          <p:nvPr/>
        </p:nvSpPr>
        <p:spPr>
          <a:xfrm>
            <a:off x="6203952" y="2908244"/>
            <a:ext cx="1587500" cy="158750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Oval 74">
            <a:extLst>
              <a:ext uri="{FF2B5EF4-FFF2-40B4-BE49-F238E27FC236}">
                <a16:creationId xmlns="" xmlns:a16="http://schemas.microsoft.com/office/drawing/2014/main" id="{355211EE-8286-42CD-A4AF-EDD1186B28A3}"/>
              </a:ext>
              <a:ext uri="{C183D7F6-B498-43B3-948B-1728B52AA6E4}">
                <adec:decorative xmlns="" xmlns:adec="http://schemas.microsoft.com/office/drawing/2017/decorative" val="1"/>
              </a:ext>
            </a:extLst>
          </p:cNvPr>
          <p:cNvSpPr/>
          <p:nvPr/>
        </p:nvSpPr>
        <p:spPr>
          <a:xfrm>
            <a:off x="8797128" y="2928814"/>
            <a:ext cx="1587500" cy="15875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Oval 75">
            <a:extLst>
              <a:ext uri="{FF2B5EF4-FFF2-40B4-BE49-F238E27FC236}">
                <a16:creationId xmlns="" xmlns:a16="http://schemas.microsoft.com/office/drawing/2014/main" id="{D3287700-63E7-4098-B825-B123C11134C1}"/>
              </a:ext>
              <a:ext uri="{C183D7F6-B498-43B3-948B-1728B52AA6E4}">
                <adec:decorative xmlns="" xmlns:adec="http://schemas.microsoft.com/office/drawing/2017/decorative" val="1"/>
              </a:ext>
            </a:extLst>
          </p:cNvPr>
          <p:cNvSpPr/>
          <p:nvPr/>
        </p:nvSpPr>
        <p:spPr>
          <a:xfrm>
            <a:off x="8773318" y="1174868"/>
            <a:ext cx="1587500" cy="15875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Oval 76">
            <a:extLst>
              <a:ext uri="{FF2B5EF4-FFF2-40B4-BE49-F238E27FC236}">
                <a16:creationId xmlns="" xmlns:a16="http://schemas.microsoft.com/office/drawing/2014/main" id="{69943F00-C6CB-4F10-A02B-801F37984D43}"/>
              </a:ext>
              <a:ext uri="{C183D7F6-B498-43B3-948B-1728B52AA6E4}">
                <adec:decorative xmlns="" xmlns:adec="http://schemas.microsoft.com/office/drawing/2017/decorative" val="1"/>
              </a:ext>
            </a:extLst>
          </p:cNvPr>
          <p:cNvSpPr/>
          <p:nvPr/>
        </p:nvSpPr>
        <p:spPr>
          <a:xfrm>
            <a:off x="8865785" y="4637167"/>
            <a:ext cx="1587500" cy="15875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Connector: Elbow 9">
            <a:extLst>
              <a:ext uri="{FF2B5EF4-FFF2-40B4-BE49-F238E27FC236}">
                <a16:creationId xmlns="" xmlns:a16="http://schemas.microsoft.com/office/drawing/2014/main" id="{78C71AAC-D0D2-4BBF-B302-54163A284EC6}"/>
              </a:ext>
              <a:ext uri="{C183D7F6-B498-43B3-948B-1728B52AA6E4}">
                <adec:decorative xmlns="" xmlns:adec="http://schemas.microsoft.com/office/drawing/2017/decorative" val="1"/>
              </a:ext>
            </a:extLst>
          </p:cNvPr>
          <p:cNvCxnSpPr>
            <a:stCxn id="3" idx="6"/>
            <a:endCxn id="41" idx="6"/>
          </p:cNvCxnSpPr>
          <p:nvPr/>
        </p:nvCxnSpPr>
        <p:spPr>
          <a:xfrm>
            <a:off x="3547429" y="2455510"/>
            <a:ext cx="11746" cy="2409566"/>
          </a:xfrm>
          <a:prstGeom prst="bentConnector3">
            <a:avLst>
              <a:gd name="adj1" fmla="val 2046194"/>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 xmlns:a16="http://schemas.microsoft.com/office/drawing/2014/main" id="{331AB5AC-284A-472B-B8E5-2F198F4E96D7}"/>
              </a:ext>
              <a:ext uri="{C183D7F6-B498-43B3-948B-1728B52AA6E4}">
                <adec:decorative xmlns="" xmlns:adec="http://schemas.microsoft.com/office/drawing/2017/decorative" val="1"/>
              </a:ext>
            </a:extLst>
          </p:cNvPr>
          <p:cNvCxnSpPr>
            <a:cxnSpLocks/>
            <a:stCxn id="42" idx="2"/>
          </p:cNvCxnSpPr>
          <p:nvPr/>
        </p:nvCxnSpPr>
        <p:spPr>
          <a:xfrm flipH="1">
            <a:off x="3726991" y="3694256"/>
            <a:ext cx="624898" cy="0"/>
          </a:xfrm>
          <a:prstGeom prst="straightConnector1">
            <a:avLst/>
          </a:prstGeom>
          <a:ln w="2222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 xmlns:a16="http://schemas.microsoft.com/office/drawing/2014/main" id="{61AAA85B-D8C7-43BE-844A-625265015123}"/>
              </a:ext>
              <a:ext uri="{C183D7F6-B498-43B3-948B-1728B52AA6E4}">
                <adec:decorative xmlns="" xmlns:adec="http://schemas.microsoft.com/office/drawing/2017/decorative" val="1"/>
              </a:ext>
            </a:extLst>
          </p:cNvPr>
          <p:cNvCxnSpPr>
            <a:cxnSpLocks/>
            <a:stCxn id="73" idx="6"/>
          </p:cNvCxnSpPr>
          <p:nvPr/>
        </p:nvCxnSpPr>
        <p:spPr>
          <a:xfrm>
            <a:off x="7791452" y="3701994"/>
            <a:ext cx="760414" cy="0"/>
          </a:xfrm>
          <a:prstGeom prst="straightConnector1">
            <a:avLst/>
          </a:prstGeom>
          <a:ln w="2222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 xmlns:a16="http://schemas.microsoft.com/office/drawing/2014/main" id="{4741AA56-D9ED-492E-8385-5CB8274B1286}"/>
              </a:ext>
              <a:ext uri="{C183D7F6-B498-43B3-948B-1728B52AA6E4}">
                <adec:decorative xmlns="" xmlns:adec="http://schemas.microsoft.com/office/drawing/2017/decorative" val="1"/>
              </a:ext>
            </a:extLst>
          </p:cNvPr>
          <p:cNvCxnSpPr>
            <a:stCxn id="76" idx="2"/>
            <a:endCxn id="77" idx="2"/>
          </p:cNvCxnSpPr>
          <p:nvPr/>
        </p:nvCxnSpPr>
        <p:spPr>
          <a:xfrm rot="10800000" flipH="1" flipV="1">
            <a:off x="8773317" y="1968617"/>
            <a:ext cx="92467" cy="3462299"/>
          </a:xfrm>
          <a:prstGeom prst="bentConnector3">
            <a:avLst>
              <a:gd name="adj1" fmla="val -247223"/>
            </a:avLst>
          </a:prstGeom>
          <a:ln w="22225">
            <a:solidFill>
              <a:schemeClr val="tx2"/>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80" name="Rectangle 79">
            <a:extLst>
              <a:ext uri="{FF2B5EF4-FFF2-40B4-BE49-F238E27FC236}">
                <a16:creationId xmlns="" xmlns:a16="http://schemas.microsoft.com/office/drawing/2014/main" id="{6BEBF752-C33D-4EC4-8210-F7B1D3A10097}"/>
              </a:ext>
            </a:extLst>
          </p:cNvPr>
          <p:cNvSpPr/>
          <p:nvPr/>
        </p:nvSpPr>
        <p:spPr>
          <a:xfrm>
            <a:off x="2043112" y="2068760"/>
            <a:ext cx="1371600" cy="830997"/>
          </a:xfrm>
          <a:prstGeom prst="rect">
            <a:avLst/>
          </a:prstGeom>
        </p:spPr>
        <p:txBody>
          <a:bodyPr wrap="square" lIns="0" tIns="0" rIns="0" bIns="0" anchor="ctr">
            <a:spAutoFit/>
          </a:bodyPr>
          <a:lstStyle/>
          <a:p>
            <a:pPr algn="ctr"/>
            <a:r>
              <a:rPr lang="en-US" b="1" dirty="0">
                <a:solidFill>
                  <a:schemeClr val="bg1"/>
                </a:solidFill>
                <a:latin typeface="Arial" panose="020B0604020202020204" pitchFamily="34" charset="0"/>
                <a:cs typeface="Arial" panose="020B0604020202020204" pitchFamily="34" charset="0"/>
              </a:rPr>
              <a:t>55 real scripts </a:t>
            </a:r>
          </a:p>
          <a:p>
            <a:pPr algn="ctr"/>
            <a:r>
              <a:rPr lang="en-US" b="1" dirty="0">
                <a:solidFill>
                  <a:schemeClr val="bg1"/>
                </a:solidFill>
                <a:latin typeface="Arial" panose="020B0604020202020204" pitchFamily="34" charset="0"/>
                <a:cs typeface="Arial" panose="020B0604020202020204" pitchFamily="34" charset="0"/>
              </a:rPr>
              <a:t>8 fictitious </a:t>
            </a:r>
          </a:p>
        </p:txBody>
      </p:sp>
      <p:sp>
        <p:nvSpPr>
          <p:cNvPr id="81" name="Rectangle 80">
            <a:extLst>
              <a:ext uri="{FF2B5EF4-FFF2-40B4-BE49-F238E27FC236}">
                <a16:creationId xmlns="" xmlns:a16="http://schemas.microsoft.com/office/drawing/2014/main" id="{D4EC02E4-F054-4111-9038-AE0BDA4C8060}"/>
              </a:ext>
            </a:extLst>
          </p:cNvPr>
          <p:cNvSpPr/>
          <p:nvPr/>
        </p:nvSpPr>
        <p:spPr>
          <a:xfrm>
            <a:off x="2038229" y="4311078"/>
            <a:ext cx="1371600" cy="1107996"/>
          </a:xfrm>
          <a:prstGeom prst="rect">
            <a:avLst/>
          </a:prstGeom>
        </p:spPr>
        <p:txBody>
          <a:bodyPr wrap="square" lIns="0" tIns="0" rIns="0" bIns="0" anchor="ctr">
            <a:spAutoFit/>
          </a:bodyPr>
          <a:lstStyle/>
          <a:p>
            <a:pPr algn="ctr"/>
            <a:r>
              <a:rPr lang="en-US" b="1" dirty="0">
                <a:solidFill>
                  <a:schemeClr val="bg1"/>
                </a:solidFill>
                <a:latin typeface="Arial" panose="020B0604020202020204" pitchFamily="34" charset="0"/>
                <a:cs typeface="Arial" panose="020B0604020202020204" pitchFamily="34" charset="0"/>
              </a:rPr>
              <a:t>They knew they might encounter AI</a:t>
            </a:r>
          </a:p>
        </p:txBody>
      </p:sp>
      <p:sp>
        <p:nvSpPr>
          <p:cNvPr id="82" name="Rectangle 81">
            <a:extLst>
              <a:ext uri="{FF2B5EF4-FFF2-40B4-BE49-F238E27FC236}">
                <a16:creationId xmlns="" xmlns:a16="http://schemas.microsoft.com/office/drawing/2014/main" id="{9771041D-83B6-4693-BC25-25AABB3CE3BF}"/>
              </a:ext>
            </a:extLst>
          </p:cNvPr>
          <p:cNvSpPr/>
          <p:nvPr/>
        </p:nvSpPr>
        <p:spPr>
          <a:xfrm>
            <a:off x="4446595" y="3294262"/>
            <a:ext cx="1371600" cy="738664"/>
          </a:xfrm>
          <a:prstGeom prst="rect">
            <a:avLst/>
          </a:prstGeom>
        </p:spPr>
        <p:txBody>
          <a:bodyPr wrap="square" lIns="0" tIns="0" rIns="0" bIns="0" anchor="ctr">
            <a:spAutoFit/>
          </a:bodyPr>
          <a:lstStyle/>
          <a:p>
            <a:pPr algn="ctr"/>
            <a:r>
              <a:rPr lang="en-US" sz="2400" b="1" dirty="0">
                <a:solidFill>
                  <a:schemeClr val="bg1"/>
                </a:solidFill>
                <a:latin typeface="Arial" panose="020B0604020202020204" pitchFamily="34" charset="0"/>
                <a:cs typeface="Arial" panose="020B0604020202020204" pitchFamily="34" charset="0"/>
              </a:rPr>
              <a:t>Team Georgia </a:t>
            </a:r>
          </a:p>
        </p:txBody>
      </p:sp>
      <p:sp>
        <p:nvSpPr>
          <p:cNvPr id="83" name="Rectangle 82">
            <a:extLst>
              <a:ext uri="{FF2B5EF4-FFF2-40B4-BE49-F238E27FC236}">
                <a16:creationId xmlns="" xmlns:a16="http://schemas.microsoft.com/office/drawing/2014/main" id="{9F6EE26A-3174-49AD-900E-08C045755F3C}"/>
              </a:ext>
            </a:extLst>
          </p:cNvPr>
          <p:cNvSpPr/>
          <p:nvPr/>
        </p:nvSpPr>
        <p:spPr>
          <a:xfrm>
            <a:off x="6309127" y="3294262"/>
            <a:ext cx="1371600" cy="677108"/>
          </a:xfrm>
          <a:prstGeom prst="rect">
            <a:avLst/>
          </a:prstGeom>
        </p:spPr>
        <p:txBody>
          <a:bodyPr wrap="square" lIns="0" tIns="0" rIns="0" bIns="0" anchor="ctr">
            <a:spAutoFit/>
          </a:bodyPr>
          <a:lstStyle/>
          <a:p>
            <a:pPr algn="ctr"/>
            <a:r>
              <a:rPr lang="en-US" sz="2400" b="1" dirty="0">
                <a:solidFill>
                  <a:schemeClr val="bg1"/>
                </a:solidFill>
                <a:latin typeface="Arial" panose="020B0604020202020204" pitchFamily="34" charset="0"/>
                <a:cs typeface="Arial" panose="020B0604020202020204" pitchFamily="34" charset="0"/>
              </a:rPr>
              <a:t>BILC</a:t>
            </a:r>
            <a:r>
              <a:rPr lang="en-US" sz="1600" b="1" dirty="0">
                <a:solidFill>
                  <a:schemeClr val="bg1"/>
                </a:solidFill>
              </a:rPr>
              <a:t> </a:t>
            </a:r>
            <a:r>
              <a:rPr lang="en-US" sz="2000" b="1" dirty="0">
                <a:solidFill>
                  <a:schemeClr val="bg1"/>
                </a:solidFill>
                <a:latin typeface="Arial" panose="020B0604020202020204" pitchFamily="34" charset="0"/>
                <a:cs typeface="Arial" panose="020B0604020202020204" pitchFamily="34" charset="0"/>
              </a:rPr>
              <a:t>community</a:t>
            </a:r>
          </a:p>
        </p:txBody>
      </p:sp>
      <p:sp>
        <p:nvSpPr>
          <p:cNvPr id="84" name="Rectangle 83">
            <a:extLst>
              <a:ext uri="{FF2B5EF4-FFF2-40B4-BE49-F238E27FC236}">
                <a16:creationId xmlns="" xmlns:a16="http://schemas.microsoft.com/office/drawing/2014/main" id="{3B69453F-B845-4467-8C29-7A6677641EC0}"/>
              </a:ext>
            </a:extLst>
          </p:cNvPr>
          <p:cNvSpPr/>
          <p:nvPr/>
        </p:nvSpPr>
        <p:spPr>
          <a:xfrm>
            <a:off x="8927501" y="3195258"/>
            <a:ext cx="1371600" cy="984885"/>
          </a:xfrm>
          <a:prstGeom prst="rect">
            <a:avLst/>
          </a:prstGeom>
        </p:spPr>
        <p:txBody>
          <a:bodyPr wrap="square" lIns="0" tIns="0" rIns="0" bIns="0" anchor="ctr">
            <a:spAutoFit/>
          </a:bodyPr>
          <a:lstStyle/>
          <a:p>
            <a:pPr algn="ctr"/>
            <a:r>
              <a:rPr lang="en-US" sz="1600" b="1" dirty="0">
                <a:solidFill>
                  <a:schemeClr val="bg1"/>
                </a:solidFill>
                <a:latin typeface="Arial" panose="020B0604020202020204" pitchFamily="34" charset="0"/>
                <a:cs typeface="Arial" panose="020B0604020202020204" pitchFamily="34" charset="0"/>
              </a:rPr>
              <a:t>Stage I</a:t>
            </a:r>
          </a:p>
          <a:p>
            <a:pPr algn="ctr"/>
            <a:r>
              <a:rPr lang="en-US" sz="1600" b="1" dirty="0">
                <a:solidFill>
                  <a:schemeClr val="bg1"/>
                </a:solidFill>
                <a:latin typeface="Arial" panose="020B0604020202020204" pitchFamily="34" charset="0"/>
                <a:cs typeface="Arial" panose="020B0604020202020204" pitchFamily="34" charset="0"/>
              </a:rPr>
              <a:t>They did not know about the infiltration</a:t>
            </a:r>
          </a:p>
        </p:txBody>
      </p:sp>
      <p:sp>
        <p:nvSpPr>
          <p:cNvPr id="85" name="Rectangle 84">
            <a:extLst>
              <a:ext uri="{FF2B5EF4-FFF2-40B4-BE49-F238E27FC236}">
                <a16:creationId xmlns="" xmlns:a16="http://schemas.microsoft.com/office/drawing/2014/main" id="{C7CFAFBF-6B2A-49A8-ADCE-FD94A08C87B3}"/>
              </a:ext>
            </a:extLst>
          </p:cNvPr>
          <p:cNvSpPr/>
          <p:nvPr/>
        </p:nvSpPr>
        <p:spPr>
          <a:xfrm>
            <a:off x="8927501" y="1486086"/>
            <a:ext cx="1371600" cy="830997"/>
          </a:xfrm>
          <a:prstGeom prst="rect">
            <a:avLst/>
          </a:prstGeom>
        </p:spPr>
        <p:txBody>
          <a:bodyPr wrap="square" lIns="0" tIns="0" rIns="0" bIns="0" anchor="ctr">
            <a:spAutoFit/>
          </a:bodyPr>
          <a:lstStyle/>
          <a:p>
            <a:pPr algn="ctr"/>
            <a:r>
              <a:rPr lang="en-US" b="1" dirty="0">
                <a:solidFill>
                  <a:schemeClr val="bg1"/>
                </a:solidFill>
                <a:latin typeface="Arial" panose="020B0604020202020204" pitchFamily="34" charset="0"/>
                <a:cs typeface="Arial" panose="020B0604020202020204" pitchFamily="34" charset="0"/>
              </a:rPr>
              <a:t>6 real scripts</a:t>
            </a:r>
          </a:p>
          <a:p>
            <a:pPr algn="ctr"/>
            <a:r>
              <a:rPr lang="en-US" b="1" dirty="0">
                <a:solidFill>
                  <a:schemeClr val="bg1"/>
                </a:solidFill>
                <a:latin typeface="Arial" panose="020B0604020202020204" pitchFamily="34" charset="0"/>
                <a:cs typeface="Arial" panose="020B0604020202020204" pitchFamily="34" charset="0"/>
              </a:rPr>
              <a:t>5 fictitious</a:t>
            </a:r>
          </a:p>
        </p:txBody>
      </p:sp>
      <p:sp>
        <p:nvSpPr>
          <p:cNvPr id="86" name="Rectangle 85">
            <a:extLst>
              <a:ext uri="{FF2B5EF4-FFF2-40B4-BE49-F238E27FC236}">
                <a16:creationId xmlns="" xmlns:a16="http://schemas.microsoft.com/office/drawing/2014/main" id="{6B499F5E-706B-4272-818B-C87149038662}"/>
              </a:ext>
            </a:extLst>
          </p:cNvPr>
          <p:cNvSpPr/>
          <p:nvPr/>
        </p:nvSpPr>
        <p:spPr>
          <a:xfrm>
            <a:off x="9013028" y="5003575"/>
            <a:ext cx="1371600" cy="830997"/>
          </a:xfrm>
          <a:prstGeom prst="rect">
            <a:avLst/>
          </a:prstGeom>
        </p:spPr>
        <p:txBody>
          <a:bodyPr wrap="square" lIns="0" tIns="0" rIns="0" bIns="0" anchor="ctr">
            <a:spAutoFit/>
          </a:bodyPr>
          <a:lstStyle/>
          <a:p>
            <a:pPr algn="ctr"/>
            <a:r>
              <a:rPr lang="en-US" b="1" dirty="0">
                <a:solidFill>
                  <a:schemeClr val="bg1"/>
                </a:solidFill>
                <a:latin typeface="Arial" panose="020B0604020202020204" pitchFamily="34" charset="0"/>
                <a:cs typeface="Arial" panose="020B0604020202020204" pitchFamily="34" charset="0"/>
              </a:rPr>
              <a:t>Stage II </a:t>
            </a:r>
          </a:p>
          <a:p>
            <a:pPr algn="ctr"/>
            <a:r>
              <a:rPr lang="en-US" b="1" dirty="0">
                <a:solidFill>
                  <a:schemeClr val="bg1"/>
                </a:solidFill>
                <a:latin typeface="Arial" panose="020B0604020202020204" pitchFamily="34" charset="0"/>
                <a:cs typeface="Arial" panose="020B0604020202020204" pitchFamily="34" charset="0"/>
              </a:rPr>
              <a:t>Surprise element</a:t>
            </a:r>
          </a:p>
        </p:txBody>
      </p:sp>
      <p:sp>
        <p:nvSpPr>
          <p:cNvPr id="90" name="Rectangle 89">
            <a:extLst>
              <a:ext uri="{FF2B5EF4-FFF2-40B4-BE49-F238E27FC236}">
                <a16:creationId xmlns="" xmlns:a16="http://schemas.microsoft.com/office/drawing/2014/main" id="{79B46693-ED1F-429F-9B11-2794939E3B99}"/>
              </a:ext>
            </a:extLst>
          </p:cNvPr>
          <p:cNvSpPr/>
          <p:nvPr/>
        </p:nvSpPr>
        <p:spPr>
          <a:xfrm>
            <a:off x="6614715" y="4743246"/>
            <a:ext cx="1348582" cy="243656"/>
          </a:xfrm>
          <a:prstGeom prst="rect">
            <a:avLst/>
          </a:prstGeom>
        </p:spPr>
        <p:txBody>
          <a:bodyPr wrap="square" lIns="0" tIns="0" rIns="0" bIns="0" anchor="ctr">
            <a:spAutoFit/>
          </a:bodyPr>
          <a:lstStyle/>
          <a:p>
            <a:pPr algn="ctr">
              <a:lnSpc>
                <a:spcPts val="1900"/>
              </a:lnSpc>
            </a:pPr>
            <a:r>
              <a:rPr lang="en-US" sz="2000" b="1" dirty="0">
                <a:solidFill>
                  <a:schemeClr val="tx1">
                    <a:lumMod val="75000"/>
                    <a:lumOff val="25000"/>
                  </a:schemeClr>
                </a:solidFill>
                <a:latin typeface="Arial" panose="020B0604020202020204" pitchFamily="34" charset="0"/>
                <a:cs typeface="Arial" panose="020B0604020202020204" pitchFamily="34" charset="0"/>
              </a:rPr>
              <a:t>20 raters </a:t>
            </a:r>
          </a:p>
        </p:txBody>
      </p:sp>
      <p:sp>
        <p:nvSpPr>
          <p:cNvPr id="91" name="Rectangle 90">
            <a:extLst>
              <a:ext uri="{FF2B5EF4-FFF2-40B4-BE49-F238E27FC236}">
                <a16:creationId xmlns="" xmlns:a16="http://schemas.microsoft.com/office/drawing/2014/main" id="{0F8D1DEA-0363-4C10-925D-1D68E14CCEF4}"/>
              </a:ext>
            </a:extLst>
          </p:cNvPr>
          <p:cNvSpPr/>
          <p:nvPr/>
        </p:nvSpPr>
        <p:spPr>
          <a:xfrm>
            <a:off x="4228703" y="4743246"/>
            <a:ext cx="1348582" cy="243656"/>
          </a:xfrm>
          <a:prstGeom prst="rect">
            <a:avLst/>
          </a:prstGeom>
        </p:spPr>
        <p:txBody>
          <a:bodyPr wrap="square" lIns="0" tIns="0" rIns="0" bIns="0" anchor="ctr">
            <a:spAutoFit/>
          </a:bodyPr>
          <a:lstStyle/>
          <a:p>
            <a:pPr algn="ctr">
              <a:lnSpc>
                <a:spcPts val="1900"/>
              </a:lnSpc>
            </a:pPr>
            <a:r>
              <a:rPr lang="en-US" sz="2000" b="1" dirty="0">
                <a:solidFill>
                  <a:schemeClr val="tx1">
                    <a:lumMod val="75000"/>
                    <a:lumOff val="25000"/>
                  </a:schemeClr>
                </a:solidFill>
                <a:latin typeface="Arial" panose="020B0604020202020204" pitchFamily="34" charset="0"/>
                <a:cs typeface="Arial" panose="020B0604020202020204" pitchFamily="34" charset="0"/>
              </a:rPr>
              <a:t>5 raters</a:t>
            </a:r>
          </a:p>
        </p:txBody>
      </p:sp>
      <p:sp>
        <p:nvSpPr>
          <p:cNvPr id="87" name="Rectangle 86">
            <a:extLst>
              <a:ext uri="{FF2B5EF4-FFF2-40B4-BE49-F238E27FC236}">
                <a16:creationId xmlns="" xmlns:a16="http://schemas.microsoft.com/office/drawing/2014/main" id="{D927301F-4FAD-47A6-987B-1D9C411B7CC1}"/>
              </a:ext>
            </a:extLst>
          </p:cNvPr>
          <p:cNvSpPr/>
          <p:nvPr/>
        </p:nvSpPr>
        <p:spPr>
          <a:xfrm>
            <a:off x="10453284" y="1536099"/>
            <a:ext cx="1738716" cy="730969"/>
          </a:xfrm>
          <a:prstGeom prst="rect">
            <a:avLst/>
          </a:prstGeom>
        </p:spPr>
        <p:txBody>
          <a:bodyPr wrap="square" lIns="0" tIns="0" rIns="0" bIns="0" anchor="ctr">
            <a:spAutoFit/>
          </a:bodyPr>
          <a:lstStyle/>
          <a:p>
            <a:pPr algn="ctr">
              <a:lnSpc>
                <a:spcPts val="1900"/>
              </a:lnSpc>
            </a:pPr>
            <a:r>
              <a:rPr lang="en-US" b="1" dirty="0">
                <a:solidFill>
                  <a:schemeClr val="tx1">
                    <a:lumMod val="75000"/>
                    <a:lumOff val="25000"/>
                  </a:schemeClr>
                </a:solidFill>
                <a:latin typeface="Arial" panose="020B0604020202020204" pitchFamily="34" charset="0"/>
                <a:cs typeface="Arial" panose="020B0604020202020204" pitchFamily="34" charset="0"/>
              </a:rPr>
              <a:t>They were invited to join  the experiment</a:t>
            </a:r>
          </a:p>
        </p:txBody>
      </p:sp>
      <p:sp>
        <p:nvSpPr>
          <p:cNvPr id="88" name="Rectangle 87">
            <a:extLst>
              <a:ext uri="{FF2B5EF4-FFF2-40B4-BE49-F238E27FC236}">
                <a16:creationId xmlns="" xmlns:a16="http://schemas.microsoft.com/office/drawing/2014/main" id="{481D58D3-87D7-4D40-B59F-7F751F117F96}"/>
              </a:ext>
            </a:extLst>
          </p:cNvPr>
          <p:cNvSpPr/>
          <p:nvPr/>
        </p:nvSpPr>
        <p:spPr>
          <a:xfrm>
            <a:off x="10514655" y="3598753"/>
            <a:ext cx="1587500" cy="243656"/>
          </a:xfrm>
          <a:prstGeom prst="rect">
            <a:avLst/>
          </a:prstGeom>
        </p:spPr>
        <p:txBody>
          <a:bodyPr wrap="square" lIns="0" tIns="0" rIns="0" bIns="0" anchor="ctr">
            <a:spAutoFit/>
          </a:bodyPr>
          <a:lstStyle/>
          <a:p>
            <a:pPr>
              <a:lnSpc>
                <a:spcPts val="1900"/>
              </a:lnSpc>
            </a:pPr>
            <a:r>
              <a:rPr lang="en-US" sz="1600" b="1" dirty="0">
                <a:solidFill>
                  <a:schemeClr val="tx1">
                    <a:lumMod val="75000"/>
                    <a:lumOff val="25000"/>
                  </a:schemeClr>
                </a:solidFill>
                <a:latin typeface="Arial" panose="020B0604020202020204" pitchFamily="34" charset="0"/>
                <a:cs typeface="Arial" panose="020B0604020202020204" pitchFamily="34" charset="0"/>
              </a:rPr>
              <a:t>Blind raters  </a:t>
            </a:r>
          </a:p>
        </p:txBody>
      </p:sp>
      <p:sp>
        <p:nvSpPr>
          <p:cNvPr id="92" name="Rectangle 91">
            <a:extLst>
              <a:ext uri="{FF2B5EF4-FFF2-40B4-BE49-F238E27FC236}">
                <a16:creationId xmlns="" xmlns:a16="http://schemas.microsoft.com/office/drawing/2014/main" id="{A69BDC62-882D-49FD-B60A-05F493B04723}"/>
              </a:ext>
            </a:extLst>
          </p:cNvPr>
          <p:cNvSpPr/>
          <p:nvPr/>
        </p:nvSpPr>
        <p:spPr>
          <a:xfrm>
            <a:off x="75701" y="2275055"/>
            <a:ext cx="1834694" cy="487313"/>
          </a:xfrm>
          <a:prstGeom prst="rect">
            <a:avLst/>
          </a:prstGeom>
        </p:spPr>
        <p:txBody>
          <a:bodyPr wrap="square" lIns="0" tIns="0" rIns="0" bIns="0" anchor="ctr">
            <a:spAutoFit/>
          </a:bodyPr>
          <a:lstStyle/>
          <a:p>
            <a:pPr>
              <a:lnSpc>
                <a:spcPts val="1900"/>
              </a:lnSpc>
            </a:pPr>
            <a:r>
              <a:rPr lang="en-US" b="1" dirty="0">
                <a:solidFill>
                  <a:schemeClr val="tx1">
                    <a:lumMod val="75000"/>
                    <a:lumOff val="25000"/>
                  </a:schemeClr>
                </a:solidFill>
                <a:latin typeface="Arial" panose="020B0604020202020204" pitchFamily="34" charset="0"/>
                <a:cs typeface="Arial" panose="020B0604020202020204" pitchFamily="34" charset="0"/>
              </a:rPr>
              <a:t>It was part of the testing session</a:t>
            </a:r>
          </a:p>
        </p:txBody>
      </p:sp>
      <p:sp>
        <p:nvSpPr>
          <p:cNvPr id="93" name="Rectangle 92">
            <a:extLst>
              <a:ext uri="{FF2B5EF4-FFF2-40B4-BE49-F238E27FC236}">
                <a16:creationId xmlns="" xmlns:a16="http://schemas.microsoft.com/office/drawing/2014/main" id="{FC109BEC-95E0-4EA0-B65C-A8353481F394}"/>
              </a:ext>
            </a:extLst>
          </p:cNvPr>
          <p:cNvSpPr/>
          <p:nvPr/>
        </p:nvSpPr>
        <p:spPr>
          <a:xfrm>
            <a:off x="-1" y="4499592"/>
            <a:ext cx="1900629" cy="730969"/>
          </a:xfrm>
          <a:prstGeom prst="rect">
            <a:avLst/>
          </a:prstGeom>
        </p:spPr>
        <p:txBody>
          <a:bodyPr wrap="square" lIns="0" tIns="0" rIns="0" bIns="0" anchor="ctr">
            <a:spAutoFit/>
          </a:bodyPr>
          <a:lstStyle/>
          <a:p>
            <a:pPr algn="ctr">
              <a:lnSpc>
                <a:spcPts val="1900"/>
              </a:lnSpc>
            </a:pPr>
            <a:r>
              <a:rPr lang="en-US" b="1" dirty="0">
                <a:solidFill>
                  <a:schemeClr val="tx1">
                    <a:lumMod val="75000"/>
                    <a:lumOff val="25000"/>
                  </a:schemeClr>
                </a:solidFill>
                <a:latin typeface="Arial" panose="020B0604020202020204" pitchFamily="34" charset="0"/>
                <a:cs typeface="Arial" panose="020B0604020202020204" pitchFamily="34" charset="0"/>
              </a:rPr>
              <a:t>They played the roles of  “Detectives”  </a:t>
            </a:r>
            <a:r>
              <a:rPr lang="en-US" sz="1400" dirty="0">
                <a:solidFill>
                  <a:schemeClr val="tx1">
                    <a:lumMod val="75000"/>
                    <a:lumOff val="25000"/>
                  </a:schemeClr>
                </a:solidFill>
                <a:cs typeface="Segoe UI" panose="020B0502040204020203" pitchFamily="34" charset="0"/>
              </a:rPr>
              <a:t>.</a:t>
            </a:r>
          </a:p>
        </p:txBody>
      </p:sp>
    </p:spTree>
    <p:extLst>
      <p:ext uri="{BB962C8B-B14F-4D97-AF65-F5344CB8AC3E}">
        <p14:creationId xmlns:p14="http://schemas.microsoft.com/office/powerpoint/2010/main" val="843768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C6E9665C-8BFE-47CB-A49D-7E8CCEEF88A3}"/>
              </a:ext>
            </a:extLst>
          </p:cNvPr>
          <p:cNvSpPr/>
          <p:nvPr/>
        </p:nvSpPr>
        <p:spPr>
          <a:xfrm>
            <a:off x="677333" y="677332"/>
            <a:ext cx="10981267" cy="1291059"/>
          </a:xfrm>
          <a:prstGeom prst="rect">
            <a:avLst/>
          </a:prstGeom>
          <a:solidFill>
            <a:schemeClr val="accent3"/>
          </a:solidFill>
        </p:spPr>
        <p:txBody>
          <a:bodyPr wrap="square">
            <a:spAutoFit/>
          </a:bodyPr>
          <a:lstStyle/>
          <a:p>
            <a:pPr algn="ctr">
              <a:lnSpc>
                <a:spcPct val="107000"/>
              </a:lnSpc>
              <a:spcAft>
                <a:spcPts val="800"/>
              </a:spcAft>
            </a:pPr>
            <a:r>
              <a:rPr lang="en-US" sz="3600" b="1" dirty="0">
                <a:latin typeface="Arial Black" panose="020B0A04020102020204" pitchFamily="34" charset="0"/>
                <a:ea typeface="Calibri" panose="020F0502020204030204" pitchFamily="34" charset="0"/>
                <a:cs typeface="Times New Roman" panose="02020603050405020304" pitchFamily="18" charset="0"/>
              </a:rPr>
              <a:t>The impact of AI on Writing Test </a:t>
            </a:r>
          </a:p>
          <a:p>
            <a:pPr>
              <a:lnSpc>
                <a:spcPct val="107000"/>
              </a:lnSpc>
              <a:spcAft>
                <a:spcPts val="800"/>
              </a:spcAft>
            </a:pPr>
            <a:endParaRPr lang="en-US" sz="3200" b="1" dirty="0">
              <a:latin typeface="Arial Black" panose="020B0A0402010202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 xmlns:a16="http://schemas.microsoft.com/office/drawing/2014/main" id="{5FA2C384-3CCE-4ACA-BE40-F5F311F05AF6}"/>
              </a:ext>
            </a:extLst>
          </p:cNvPr>
          <p:cNvSpPr/>
          <p:nvPr/>
        </p:nvSpPr>
        <p:spPr>
          <a:xfrm>
            <a:off x="355600" y="1835150"/>
            <a:ext cx="11180233" cy="3046988"/>
          </a:xfrm>
          <a:prstGeom prst="rect">
            <a:avLst/>
          </a:prstGeom>
        </p:spPr>
        <p:txBody>
          <a:bodyPr wrap="square">
            <a:spAutoFit/>
          </a:bodyPr>
          <a:lstStyle/>
          <a:p>
            <a:pPr marL="285750" indent="-285750">
              <a:buFont typeface="Arial" panose="020B0604020202020204" pitchFamily="34" charset="0"/>
              <a:buChar char="•"/>
            </a:pPr>
            <a:endParaRPr lang="en-US" sz="3200" dirty="0">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US" sz="3200" dirty="0">
                <a:latin typeface="Arial" panose="020B0604020202020204" pitchFamily="34" charset="0"/>
                <a:ea typeface="Calibri" panose="020F0502020204030204" pitchFamily="34" charset="0"/>
                <a:cs typeface="Arial" panose="020B0604020202020204" pitchFamily="34" charset="0"/>
              </a:rPr>
              <a:t>Could test-takers using AI go undetected during exams? </a:t>
            </a:r>
          </a:p>
          <a:p>
            <a:pPr marL="285750" indent="-285750">
              <a:buFont typeface="Arial" panose="020B0604020202020204" pitchFamily="34" charset="0"/>
              <a:buChar char="•"/>
            </a:pPr>
            <a:endParaRPr lang="en-US" sz="3200" dirty="0">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US" sz="3200" dirty="0">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US" sz="3200" dirty="0">
                <a:latin typeface="Arial" panose="020B0604020202020204" pitchFamily="34" charset="0"/>
                <a:ea typeface="Calibri" panose="020F0502020204030204" pitchFamily="34" charset="0"/>
                <a:cs typeface="Arial" panose="020B0604020202020204" pitchFamily="34" charset="0"/>
              </a:rPr>
              <a:t>Would AI get a test-taker a better result? </a:t>
            </a:r>
          </a:p>
          <a:p>
            <a:pPr marL="285750" indent="-285750">
              <a:buFont typeface="Arial" panose="020B0604020202020204" pitchFamily="34" charset="0"/>
              <a:buChar char="•"/>
            </a:pPr>
            <a:endParaRPr lang="en-US" sz="3200" dirty="0">
              <a:latin typeface="Arial" panose="020B0604020202020204" pitchFamily="34" charset="0"/>
              <a:ea typeface="Calibri" panose="020F0502020204030204" pitchFamily="34" charset="0"/>
              <a:cs typeface="Arial" panose="020B0604020202020204" pitchFamily="34" charset="0"/>
            </a:endParaRPr>
          </a:p>
        </p:txBody>
      </p:sp>
      <p:pic>
        <p:nvPicPr>
          <p:cNvPr id="9" name="Picture 8">
            <a:extLst>
              <a:ext uri="{FF2B5EF4-FFF2-40B4-BE49-F238E27FC236}">
                <a16:creationId xmlns="" xmlns:a16="http://schemas.microsoft.com/office/drawing/2014/main" id="{2FF73D60-0A85-48E8-B4D8-1F09CB7091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7304" y="2914431"/>
            <a:ext cx="3734237" cy="3734237"/>
          </a:xfrm>
          <a:prstGeom prst="rect">
            <a:avLst/>
          </a:prstGeom>
        </p:spPr>
      </p:pic>
    </p:spTree>
    <p:extLst>
      <p:ext uri="{BB962C8B-B14F-4D97-AF65-F5344CB8AC3E}">
        <p14:creationId xmlns:p14="http://schemas.microsoft.com/office/powerpoint/2010/main" val="710976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67EB214-3669-4097-9F80-42C7330A2CBD}"/>
              </a:ext>
            </a:extLst>
          </p:cNvPr>
          <p:cNvSpPr>
            <a:spLocks noGrp="1"/>
          </p:cNvSpPr>
          <p:nvPr>
            <p:ph type="title"/>
          </p:nvPr>
        </p:nvSpPr>
        <p:spPr/>
        <p:txBody>
          <a:bodyPr>
            <a:normAutofit/>
          </a:bodyPr>
          <a:lstStyle/>
          <a:p>
            <a:pPr algn="ctr"/>
            <a:r>
              <a:rPr lang="en-US" dirty="0">
                <a:latin typeface="Arial Black" panose="020B0A04020102020204" pitchFamily="34" charset="0"/>
              </a:rPr>
              <a:t>Findings – Informed Group “Detectives”</a:t>
            </a:r>
          </a:p>
        </p:txBody>
      </p:sp>
      <p:graphicFrame>
        <p:nvGraphicFramePr>
          <p:cNvPr id="7" name="Content Placeholder 6">
            <a:extLst>
              <a:ext uri="{FF2B5EF4-FFF2-40B4-BE49-F238E27FC236}">
                <a16:creationId xmlns="" xmlns:a16="http://schemas.microsoft.com/office/drawing/2014/main" id="{676B7020-3BB6-420D-A0FC-CF6C43C6FAC6}"/>
              </a:ext>
            </a:extLst>
          </p:cNvPr>
          <p:cNvGraphicFramePr>
            <a:graphicFrameLocks noGrp="1"/>
          </p:cNvGraphicFramePr>
          <p:nvPr>
            <p:ph idx="1"/>
            <p:extLst>
              <p:ext uri="{D42A27DB-BD31-4B8C-83A1-F6EECF244321}">
                <p14:modId xmlns:p14="http://schemas.microsoft.com/office/powerpoint/2010/main" val="1643219378"/>
              </p:ext>
            </p:extLst>
          </p:nvPr>
        </p:nvGraphicFramePr>
        <p:xfrm>
          <a:off x="827773" y="1825624"/>
          <a:ext cx="10602227" cy="4117974"/>
        </p:xfrm>
        <a:graphic>
          <a:graphicData uri="http://schemas.openxmlformats.org/drawingml/2006/table">
            <a:tbl>
              <a:tblPr firstRow="1" bandRow="1">
                <a:tableStyleId>{F5AB1C69-6EDB-4FF4-983F-18BD219EF322}</a:tableStyleId>
              </a:tblPr>
              <a:tblGrid>
                <a:gridCol w="2128847">
                  <a:extLst>
                    <a:ext uri="{9D8B030D-6E8A-4147-A177-3AD203B41FA5}">
                      <a16:colId xmlns="" xmlns:a16="http://schemas.microsoft.com/office/drawing/2014/main" val="1789728347"/>
                    </a:ext>
                  </a:extLst>
                </a:gridCol>
                <a:gridCol w="2118345">
                  <a:extLst>
                    <a:ext uri="{9D8B030D-6E8A-4147-A177-3AD203B41FA5}">
                      <a16:colId xmlns="" xmlns:a16="http://schemas.microsoft.com/office/drawing/2014/main" val="1672759490"/>
                    </a:ext>
                  </a:extLst>
                </a:gridCol>
                <a:gridCol w="2118345">
                  <a:extLst>
                    <a:ext uri="{9D8B030D-6E8A-4147-A177-3AD203B41FA5}">
                      <a16:colId xmlns="" xmlns:a16="http://schemas.microsoft.com/office/drawing/2014/main" val="3217008092"/>
                    </a:ext>
                  </a:extLst>
                </a:gridCol>
                <a:gridCol w="2118345">
                  <a:extLst>
                    <a:ext uri="{9D8B030D-6E8A-4147-A177-3AD203B41FA5}">
                      <a16:colId xmlns="" xmlns:a16="http://schemas.microsoft.com/office/drawing/2014/main" val="1904959461"/>
                    </a:ext>
                  </a:extLst>
                </a:gridCol>
                <a:gridCol w="2118345">
                  <a:extLst>
                    <a:ext uri="{9D8B030D-6E8A-4147-A177-3AD203B41FA5}">
                      <a16:colId xmlns="" xmlns:a16="http://schemas.microsoft.com/office/drawing/2014/main" val="3136449722"/>
                    </a:ext>
                  </a:extLst>
                </a:gridCol>
              </a:tblGrid>
              <a:tr h="1076289">
                <a:tc>
                  <a:txBody>
                    <a:bodyPr/>
                    <a:lstStyle/>
                    <a:p>
                      <a:pPr algn="ctr"/>
                      <a:r>
                        <a:rPr lang="en-US" sz="2000" dirty="0">
                          <a:latin typeface="Arial Black" panose="020B0A04020102020204" pitchFamily="34" charset="0"/>
                        </a:rPr>
                        <a:t>Rater</a:t>
                      </a:r>
                    </a:p>
                  </a:txBody>
                  <a:tcPr/>
                </a:tc>
                <a:tc>
                  <a:txBody>
                    <a:bodyPr/>
                    <a:lstStyle/>
                    <a:p>
                      <a:pPr algn="ctr"/>
                      <a:r>
                        <a:rPr lang="en-US" dirty="0"/>
                        <a:t> </a:t>
                      </a:r>
                      <a:r>
                        <a:rPr lang="en-US" sz="2000" dirty="0">
                          <a:latin typeface="Arial Black" panose="020B0A04020102020204" pitchFamily="34" charset="0"/>
                        </a:rPr>
                        <a:t>Real scripts</a:t>
                      </a:r>
                    </a:p>
                  </a:txBody>
                  <a:tcPr/>
                </a:tc>
                <a:tc>
                  <a:txBody>
                    <a:bodyPr/>
                    <a:lstStyle/>
                    <a:p>
                      <a:pPr algn="ctr"/>
                      <a:r>
                        <a:rPr lang="en-US" sz="2000" dirty="0">
                          <a:latin typeface="Arial Black" panose="020B0A04020102020204" pitchFamily="34" charset="0"/>
                        </a:rPr>
                        <a:t>Fictitious scripts</a:t>
                      </a:r>
                    </a:p>
                  </a:txBody>
                  <a:tcPr/>
                </a:tc>
                <a:tc>
                  <a:txBody>
                    <a:bodyPr/>
                    <a:lstStyle/>
                    <a:p>
                      <a:pPr algn="ctr"/>
                      <a:r>
                        <a:rPr lang="en-US" sz="2000" dirty="0">
                          <a:latin typeface="Arial Black" panose="020B0A04020102020204" pitchFamily="34" charset="0"/>
                        </a:rPr>
                        <a:t>Detected </a:t>
                      </a:r>
                    </a:p>
                  </a:txBody>
                  <a:tcPr/>
                </a:tc>
                <a:tc>
                  <a:txBody>
                    <a:bodyPr/>
                    <a:lstStyle/>
                    <a:p>
                      <a:pPr algn="ctr"/>
                      <a:r>
                        <a:rPr lang="en-US" sz="2000" dirty="0">
                          <a:latin typeface="Arial Black" panose="020B0A04020102020204" pitchFamily="34" charset="0"/>
                        </a:rPr>
                        <a:t>Percentage </a:t>
                      </a:r>
                    </a:p>
                  </a:txBody>
                  <a:tcPr/>
                </a:tc>
                <a:extLst>
                  <a:ext uri="{0D108BD9-81ED-4DB2-BD59-A6C34878D82A}">
                    <a16:rowId xmlns="" xmlns:a16="http://schemas.microsoft.com/office/drawing/2014/main" val="99479775"/>
                  </a:ext>
                </a:extLst>
              </a:tr>
              <a:tr h="608337">
                <a:tc>
                  <a:txBody>
                    <a:bodyPr/>
                    <a:lstStyle/>
                    <a:p>
                      <a:pPr algn="ctr"/>
                      <a:r>
                        <a:rPr lang="en-US" sz="2000" b="1" dirty="0">
                          <a:latin typeface="Arial" panose="020B0604020202020204" pitchFamily="34" charset="0"/>
                          <a:cs typeface="Arial" panose="020B0604020202020204" pitchFamily="34" charset="0"/>
                        </a:rPr>
                        <a:t>Rater 1</a:t>
                      </a:r>
                    </a:p>
                  </a:txBody>
                  <a:tcPr/>
                </a:tc>
                <a:tc>
                  <a:txBody>
                    <a:bodyPr/>
                    <a:lstStyle/>
                    <a:p>
                      <a:pPr algn="ctr"/>
                      <a:r>
                        <a:rPr lang="en-US" sz="2000" b="1" dirty="0">
                          <a:latin typeface="Arial" panose="020B0604020202020204" pitchFamily="34" charset="0"/>
                          <a:cs typeface="Arial" panose="020B0604020202020204" pitchFamily="34" charset="0"/>
                        </a:rPr>
                        <a:t>28</a:t>
                      </a:r>
                    </a:p>
                  </a:txBody>
                  <a:tcPr/>
                </a:tc>
                <a:tc>
                  <a:txBody>
                    <a:bodyPr/>
                    <a:lstStyle/>
                    <a:p>
                      <a:pPr algn="ctr"/>
                      <a:r>
                        <a:rPr lang="en-US" sz="2000" b="1" dirty="0">
                          <a:latin typeface="Arial" panose="020B0604020202020204" pitchFamily="34" charset="0"/>
                          <a:cs typeface="Arial" panose="020B0604020202020204" pitchFamily="34" charset="0"/>
                        </a:rPr>
                        <a:t>4</a:t>
                      </a:r>
                    </a:p>
                  </a:txBody>
                  <a:tcPr/>
                </a:tc>
                <a:tc>
                  <a:txBody>
                    <a:bodyPr/>
                    <a:lstStyle/>
                    <a:p>
                      <a:pPr algn="ctr"/>
                      <a:r>
                        <a:rPr lang="en-US" sz="2000" b="1" dirty="0">
                          <a:latin typeface="Arial" panose="020B0604020202020204" pitchFamily="34" charset="0"/>
                          <a:cs typeface="Arial" panose="020B0604020202020204" pitchFamily="34" charset="0"/>
                        </a:rPr>
                        <a:t>4</a:t>
                      </a:r>
                    </a:p>
                  </a:txBody>
                  <a:tcPr/>
                </a:tc>
                <a:tc>
                  <a:txBody>
                    <a:bodyPr/>
                    <a:lstStyle/>
                    <a:p>
                      <a:pPr algn="ctr"/>
                      <a:r>
                        <a:rPr lang="en-US" sz="2000" b="1" dirty="0">
                          <a:latin typeface="Arial" panose="020B0604020202020204" pitchFamily="34" charset="0"/>
                          <a:cs typeface="Arial" panose="020B0604020202020204" pitchFamily="34" charset="0"/>
                        </a:rPr>
                        <a:t>100%</a:t>
                      </a:r>
                    </a:p>
                  </a:txBody>
                  <a:tcPr/>
                </a:tc>
                <a:extLst>
                  <a:ext uri="{0D108BD9-81ED-4DB2-BD59-A6C34878D82A}">
                    <a16:rowId xmlns="" xmlns:a16="http://schemas.microsoft.com/office/drawing/2014/main" val="2949743091"/>
                  </a:ext>
                </a:extLst>
              </a:tr>
              <a:tr h="60833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latin typeface="Arial" panose="020B0604020202020204" pitchFamily="34" charset="0"/>
                          <a:cs typeface="Arial" panose="020B0604020202020204" pitchFamily="34" charset="0"/>
                        </a:rPr>
                        <a:t>Rater 2</a:t>
                      </a:r>
                    </a:p>
                  </a:txBody>
                  <a:tcPr/>
                </a:tc>
                <a:tc>
                  <a:txBody>
                    <a:bodyPr/>
                    <a:lstStyle/>
                    <a:p>
                      <a:pPr algn="ctr"/>
                      <a:r>
                        <a:rPr lang="en-US" sz="2000" b="1" dirty="0">
                          <a:latin typeface="Arial" panose="020B0604020202020204" pitchFamily="34" charset="0"/>
                          <a:cs typeface="Arial" panose="020B0604020202020204" pitchFamily="34" charset="0"/>
                        </a:rPr>
                        <a:t>28 </a:t>
                      </a:r>
                    </a:p>
                  </a:txBody>
                  <a:tcPr/>
                </a:tc>
                <a:tc>
                  <a:txBody>
                    <a:bodyPr/>
                    <a:lstStyle/>
                    <a:p>
                      <a:pPr algn="ctr"/>
                      <a:r>
                        <a:rPr lang="en-US" sz="2000" b="1" dirty="0">
                          <a:latin typeface="Arial" panose="020B0604020202020204" pitchFamily="34" charset="0"/>
                          <a:cs typeface="Arial" panose="020B0604020202020204" pitchFamily="34" charset="0"/>
                        </a:rPr>
                        <a:t>4</a:t>
                      </a:r>
                    </a:p>
                  </a:txBody>
                  <a:tcPr/>
                </a:tc>
                <a:tc>
                  <a:txBody>
                    <a:bodyPr/>
                    <a:lstStyle/>
                    <a:p>
                      <a:pPr algn="ctr"/>
                      <a:r>
                        <a:rPr lang="en-US" sz="2000" b="1" dirty="0">
                          <a:latin typeface="Arial" panose="020B0604020202020204" pitchFamily="34" charset="0"/>
                          <a:cs typeface="Arial" panose="020B0604020202020204" pitchFamily="34" charset="0"/>
                        </a:rPr>
                        <a:t>3</a:t>
                      </a:r>
                    </a:p>
                  </a:txBody>
                  <a:tcPr/>
                </a:tc>
                <a:tc>
                  <a:txBody>
                    <a:bodyPr/>
                    <a:lstStyle/>
                    <a:p>
                      <a:pPr algn="ctr"/>
                      <a:r>
                        <a:rPr lang="en-US" sz="2000" b="1" dirty="0">
                          <a:latin typeface="Arial" panose="020B0604020202020204" pitchFamily="34" charset="0"/>
                          <a:cs typeface="Arial" panose="020B0604020202020204" pitchFamily="34" charset="0"/>
                        </a:rPr>
                        <a:t>75%</a:t>
                      </a:r>
                    </a:p>
                  </a:txBody>
                  <a:tcPr/>
                </a:tc>
                <a:extLst>
                  <a:ext uri="{0D108BD9-81ED-4DB2-BD59-A6C34878D82A}">
                    <a16:rowId xmlns="" xmlns:a16="http://schemas.microsoft.com/office/drawing/2014/main" val="1312568555"/>
                  </a:ext>
                </a:extLst>
              </a:tr>
              <a:tr h="60833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latin typeface="Arial" panose="020B0604020202020204" pitchFamily="34" charset="0"/>
                          <a:cs typeface="Arial" panose="020B0604020202020204" pitchFamily="34" charset="0"/>
                        </a:rPr>
                        <a:t>Rater 3</a:t>
                      </a:r>
                    </a:p>
                  </a:txBody>
                  <a:tcPr/>
                </a:tc>
                <a:tc>
                  <a:txBody>
                    <a:bodyPr/>
                    <a:lstStyle/>
                    <a:p>
                      <a:pPr algn="ctr"/>
                      <a:r>
                        <a:rPr lang="en-US" sz="2000" b="1" dirty="0">
                          <a:latin typeface="Arial" panose="020B0604020202020204" pitchFamily="34" charset="0"/>
                          <a:cs typeface="Arial" panose="020B0604020202020204" pitchFamily="34" charset="0"/>
                        </a:rPr>
                        <a:t>26</a:t>
                      </a:r>
                    </a:p>
                  </a:txBody>
                  <a:tcPr/>
                </a:tc>
                <a:tc>
                  <a:txBody>
                    <a:bodyPr/>
                    <a:lstStyle/>
                    <a:p>
                      <a:pPr algn="ctr"/>
                      <a:r>
                        <a:rPr lang="en-US" sz="2000" b="1" dirty="0">
                          <a:latin typeface="Arial" panose="020B0604020202020204" pitchFamily="34" charset="0"/>
                          <a:cs typeface="Arial" panose="020B0604020202020204" pitchFamily="34" charset="0"/>
                        </a:rPr>
                        <a:t>4</a:t>
                      </a:r>
                    </a:p>
                  </a:txBody>
                  <a:tcPr/>
                </a:tc>
                <a:tc>
                  <a:txBody>
                    <a:bodyPr/>
                    <a:lstStyle/>
                    <a:p>
                      <a:pPr algn="ctr"/>
                      <a:r>
                        <a:rPr lang="en-US" sz="2000" b="1" dirty="0">
                          <a:latin typeface="Arial" panose="020B0604020202020204" pitchFamily="34" charset="0"/>
                          <a:cs typeface="Arial" panose="020B0604020202020204" pitchFamily="34" charset="0"/>
                        </a:rPr>
                        <a:t>3</a:t>
                      </a:r>
                    </a:p>
                  </a:txBody>
                  <a:tcPr/>
                </a:tc>
                <a:tc>
                  <a:txBody>
                    <a:bodyPr/>
                    <a:lstStyle/>
                    <a:p>
                      <a:pPr algn="ctr"/>
                      <a:r>
                        <a:rPr lang="en-US" sz="2000" b="1" dirty="0">
                          <a:latin typeface="Arial" panose="020B0604020202020204" pitchFamily="34" charset="0"/>
                          <a:cs typeface="Arial" panose="020B0604020202020204" pitchFamily="34" charset="0"/>
                        </a:rPr>
                        <a:t>75%</a:t>
                      </a:r>
                    </a:p>
                  </a:txBody>
                  <a:tcPr/>
                </a:tc>
                <a:extLst>
                  <a:ext uri="{0D108BD9-81ED-4DB2-BD59-A6C34878D82A}">
                    <a16:rowId xmlns="" xmlns:a16="http://schemas.microsoft.com/office/drawing/2014/main" val="1063789862"/>
                  </a:ext>
                </a:extLst>
              </a:tr>
              <a:tr h="608337">
                <a:tc>
                  <a:txBody>
                    <a:bodyPr/>
                    <a:lstStyle/>
                    <a:p>
                      <a:pPr algn="ctr"/>
                      <a:r>
                        <a:rPr lang="en-US" sz="2000" b="1" dirty="0">
                          <a:latin typeface="Arial" panose="020B0604020202020204" pitchFamily="34" charset="0"/>
                          <a:cs typeface="Arial" panose="020B0604020202020204" pitchFamily="34" charset="0"/>
                        </a:rPr>
                        <a:t>Rater 4</a:t>
                      </a:r>
                    </a:p>
                  </a:txBody>
                  <a:tcPr/>
                </a:tc>
                <a:tc>
                  <a:txBody>
                    <a:bodyPr/>
                    <a:lstStyle/>
                    <a:p>
                      <a:pPr algn="ctr"/>
                      <a:r>
                        <a:rPr lang="en-US" sz="2000" b="1" dirty="0">
                          <a:latin typeface="Arial" panose="020B0604020202020204" pitchFamily="34" charset="0"/>
                          <a:cs typeface="Arial" panose="020B0604020202020204" pitchFamily="34" charset="0"/>
                        </a:rPr>
                        <a:t>22</a:t>
                      </a:r>
                    </a:p>
                  </a:txBody>
                  <a:tcPr/>
                </a:tc>
                <a:tc>
                  <a:txBody>
                    <a:bodyPr/>
                    <a:lstStyle/>
                    <a:p>
                      <a:pPr algn="ctr"/>
                      <a:r>
                        <a:rPr lang="en-US" sz="2000" b="1" dirty="0">
                          <a:latin typeface="Arial" panose="020B0604020202020204" pitchFamily="34" charset="0"/>
                          <a:cs typeface="Arial" panose="020B0604020202020204" pitchFamily="34" charset="0"/>
                        </a:rPr>
                        <a:t>3</a:t>
                      </a:r>
                    </a:p>
                  </a:txBody>
                  <a:tcPr/>
                </a:tc>
                <a:tc>
                  <a:txBody>
                    <a:bodyPr/>
                    <a:lstStyle/>
                    <a:p>
                      <a:pPr algn="ctr"/>
                      <a:r>
                        <a:rPr lang="en-US" sz="2000" b="1" dirty="0">
                          <a:latin typeface="Arial" panose="020B0604020202020204" pitchFamily="34" charset="0"/>
                          <a:cs typeface="Arial" panose="020B0604020202020204" pitchFamily="34" charset="0"/>
                        </a:rPr>
                        <a:t>1</a:t>
                      </a:r>
                    </a:p>
                  </a:txBody>
                  <a:tcPr/>
                </a:tc>
                <a:tc>
                  <a:txBody>
                    <a:bodyPr/>
                    <a:lstStyle/>
                    <a:p>
                      <a:pPr algn="ctr"/>
                      <a:r>
                        <a:rPr lang="en-US" sz="2000" b="1" dirty="0">
                          <a:latin typeface="Arial" panose="020B0604020202020204" pitchFamily="34" charset="0"/>
                          <a:cs typeface="Arial" panose="020B0604020202020204" pitchFamily="34" charset="0"/>
                        </a:rPr>
                        <a:t>33,3 %</a:t>
                      </a:r>
                    </a:p>
                  </a:txBody>
                  <a:tcPr/>
                </a:tc>
                <a:extLst>
                  <a:ext uri="{0D108BD9-81ED-4DB2-BD59-A6C34878D82A}">
                    <a16:rowId xmlns="" xmlns:a16="http://schemas.microsoft.com/office/drawing/2014/main" val="359454799"/>
                  </a:ext>
                </a:extLst>
              </a:tr>
              <a:tr h="608337">
                <a:tc>
                  <a:txBody>
                    <a:bodyPr/>
                    <a:lstStyle/>
                    <a:p>
                      <a:pPr algn="ctr"/>
                      <a:r>
                        <a:rPr lang="en-US" sz="2000" b="1" dirty="0">
                          <a:latin typeface="Arial" panose="020B0604020202020204" pitchFamily="34" charset="0"/>
                          <a:cs typeface="Arial" panose="020B0604020202020204" pitchFamily="34" charset="0"/>
                        </a:rPr>
                        <a:t>Rater 5 </a:t>
                      </a:r>
                    </a:p>
                  </a:txBody>
                  <a:tcPr/>
                </a:tc>
                <a:tc>
                  <a:txBody>
                    <a:bodyPr/>
                    <a:lstStyle/>
                    <a:p>
                      <a:pPr algn="ctr"/>
                      <a:r>
                        <a:rPr lang="en-US" sz="2000" b="1" dirty="0">
                          <a:latin typeface="Arial" panose="020B0604020202020204" pitchFamily="34" charset="0"/>
                          <a:cs typeface="Arial" panose="020B0604020202020204" pitchFamily="34" charset="0"/>
                        </a:rPr>
                        <a:t>14</a:t>
                      </a:r>
                    </a:p>
                  </a:txBody>
                  <a:tcPr/>
                </a:tc>
                <a:tc>
                  <a:txBody>
                    <a:bodyPr/>
                    <a:lstStyle/>
                    <a:p>
                      <a:pPr algn="ctr"/>
                      <a:r>
                        <a:rPr lang="en-US" sz="2000" b="1" dirty="0">
                          <a:latin typeface="Arial" panose="020B0604020202020204" pitchFamily="34" charset="0"/>
                          <a:cs typeface="Arial" panose="020B0604020202020204" pitchFamily="34" charset="0"/>
                        </a:rPr>
                        <a:t>3</a:t>
                      </a:r>
                    </a:p>
                  </a:txBody>
                  <a:tcPr/>
                </a:tc>
                <a:tc>
                  <a:txBody>
                    <a:bodyPr/>
                    <a:lstStyle/>
                    <a:p>
                      <a:pPr algn="ctr"/>
                      <a:r>
                        <a:rPr lang="en-US" sz="2000" b="1" dirty="0">
                          <a:latin typeface="Arial" panose="020B0604020202020204" pitchFamily="34" charset="0"/>
                          <a:cs typeface="Arial" panose="020B0604020202020204" pitchFamily="34" charset="0"/>
                        </a:rPr>
                        <a:t>3</a:t>
                      </a:r>
                    </a:p>
                  </a:txBody>
                  <a:tcPr/>
                </a:tc>
                <a:tc>
                  <a:txBody>
                    <a:bodyPr/>
                    <a:lstStyle/>
                    <a:p>
                      <a:pPr algn="ctr"/>
                      <a:r>
                        <a:rPr lang="en-US" sz="2000" b="1" dirty="0">
                          <a:latin typeface="Arial" panose="020B0604020202020204" pitchFamily="34" charset="0"/>
                          <a:cs typeface="Arial" panose="020B0604020202020204" pitchFamily="34" charset="0"/>
                        </a:rPr>
                        <a:t>100% </a:t>
                      </a:r>
                    </a:p>
                  </a:txBody>
                  <a:tcPr/>
                </a:tc>
                <a:extLst>
                  <a:ext uri="{0D108BD9-81ED-4DB2-BD59-A6C34878D82A}">
                    <a16:rowId xmlns="" xmlns:a16="http://schemas.microsoft.com/office/drawing/2014/main" val="2911732216"/>
                  </a:ext>
                </a:extLst>
              </a:tr>
            </a:tbl>
          </a:graphicData>
        </a:graphic>
      </p:graphicFrame>
    </p:spTree>
    <p:extLst>
      <p:ext uri="{BB962C8B-B14F-4D97-AF65-F5344CB8AC3E}">
        <p14:creationId xmlns:p14="http://schemas.microsoft.com/office/powerpoint/2010/main" val="564969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EE3A7F8-65A1-4D85-9CF1-9E5F1A9628FB}"/>
              </a:ext>
            </a:extLst>
          </p:cNvPr>
          <p:cNvSpPr>
            <a:spLocks noGrp="1"/>
          </p:cNvSpPr>
          <p:nvPr>
            <p:ph type="title"/>
          </p:nvPr>
        </p:nvSpPr>
        <p:spPr>
          <a:xfrm>
            <a:off x="495951" y="94465"/>
            <a:ext cx="11200096" cy="1325563"/>
          </a:xfrm>
          <a:solidFill>
            <a:schemeClr val="accent3"/>
          </a:solidFill>
          <a:ln>
            <a:noFill/>
          </a:ln>
          <a:effectLst>
            <a:outerShdw blurRad="44450" dist="27940" dir="5400000" algn="ctr">
              <a:srgbClr val="000000">
                <a:alpha val="32000"/>
              </a:srgbClr>
            </a:outerShdw>
            <a:reflection blurRad="6350" stA="52000" endA="300" endPos="35000" dir="5400000" sy="-100000" algn="bl" rotWithShape="0"/>
          </a:effectLst>
        </p:spPr>
        <p:txBody>
          <a:bodyPr>
            <a:normAutofit fontScale="90000"/>
          </a:bodyPr>
          <a:lstStyle/>
          <a:p>
            <a:pPr algn="ctr"/>
            <a:r>
              <a:rPr lang="en-US" b="1" dirty="0">
                <a:latin typeface="Arial" panose="020B0604020202020204" pitchFamily="34" charset="0"/>
                <a:cs typeface="Arial" panose="020B0604020202020204" pitchFamily="34" charset="0"/>
              </a:rPr>
              <a:t/>
            </a:r>
            <a:br>
              <a:rPr lang="en-US" b="1"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Stage 1 — Blind Rating</a:t>
            </a:r>
            <a:br>
              <a:rPr lang="en-US" b="1"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Uninformed Group – Blind Raters  </a:t>
            </a:r>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endParaRPr lang="en-US" dirty="0"/>
          </a:p>
        </p:txBody>
      </p:sp>
      <p:sp>
        <p:nvSpPr>
          <p:cNvPr id="3" name="Content Placeholder 2">
            <a:extLst>
              <a:ext uri="{FF2B5EF4-FFF2-40B4-BE49-F238E27FC236}">
                <a16:creationId xmlns="" xmlns:a16="http://schemas.microsoft.com/office/drawing/2014/main" id="{73C45A8F-F072-4AB0-AE21-36DEE0B36669}"/>
              </a:ext>
            </a:extLst>
          </p:cNvPr>
          <p:cNvSpPr>
            <a:spLocks noGrp="1"/>
          </p:cNvSpPr>
          <p:nvPr>
            <p:ph idx="1"/>
          </p:nvPr>
        </p:nvSpPr>
        <p:spPr>
          <a:xfrm>
            <a:off x="495951" y="1506254"/>
            <a:ext cx="11200097" cy="5241056"/>
          </a:xfrm>
        </p:spPr>
        <p:txBody>
          <a:bodyPr/>
          <a:lstStyle/>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Information included in the Rating Form </a:t>
            </a:r>
          </a:p>
          <a:p>
            <a:pPr marL="0" indent="0">
              <a:buNone/>
            </a:pPr>
            <a:endParaRPr lang="en-US"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dirty="0">
                <a:latin typeface="Arial" panose="020B0604020202020204" pitchFamily="34" charset="0"/>
                <a:cs typeface="Arial" panose="020B0604020202020204" pitchFamily="34" charset="0"/>
              </a:rPr>
              <a:t>Rater Demographics </a:t>
            </a:r>
          </a:p>
          <a:p>
            <a:pPr lvl="1">
              <a:buFont typeface="Wingdings" panose="05000000000000000000" pitchFamily="2" charset="2"/>
              <a:buChar char="q"/>
            </a:pPr>
            <a:r>
              <a:rPr lang="en-US" dirty="0">
                <a:latin typeface="Arial" panose="020B0604020202020204" pitchFamily="34" charset="0"/>
                <a:cs typeface="Arial" panose="020B0604020202020204" pitchFamily="34" charset="0"/>
              </a:rPr>
              <a:t>      Rater experience                </a:t>
            </a:r>
          </a:p>
          <a:p>
            <a:pPr lvl="1">
              <a:buFont typeface="Wingdings" panose="05000000000000000000" pitchFamily="2" charset="2"/>
              <a:buChar char="q"/>
            </a:pPr>
            <a:r>
              <a:rPr lang="en-US" dirty="0">
                <a:latin typeface="Arial" panose="020B0604020202020204" pitchFamily="34" charset="0"/>
                <a:cs typeface="Arial" panose="020B0604020202020204" pitchFamily="34" charset="0"/>
              </a:rPr>
              <a:t>      Rater confidence </a:t>
            </a:r>
          </a:p>
          <a:p>
            <a:pPr marL="457200" lvl="1" indent="0">
              <a:buNone/>
            </a:pPr>
            <a:endParaRPr lang="en-US"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dirty="0">
                <a:latin typeface="Arial" panose="020B0604020202020204" pitchFamily="34" charset="0"/>
                <a:cs typeface="Arial" panose="020B0604020202020204" pitchFamily="34" charset="0"/>
              </a:rPr>
              <a:t>Blind rating task </a:t>
            </a:r>
          </a:p>
          <a:p>
            <a:pPr lvl="1">
              <a:buFont typeface="Wingdings" panose="05000000000000000000" pitchFamily="2" charset="2"/>
              <a:buChar char="q"/>
            </a:pPr>
            <a:r>
              <a:rPr lang="en-US" dirty="0">
                <a:latin typeface="Arial" panose="020B0604020202020204" pitchFamily="34" charset="0"/>
                <a:cs typeface="Arial" panose="020B0604020202020204" pitchFamily="34" charset="0"/>
              </a:rPr>
              <a:t> Assign a STANAG 6001 level</a:t>
            </a:r>
            <a:r>
              <a:rPr lang="en-US" dirty="0"/>
              <a:t> </a:t>
            </a:r>
          </a:p>
          <a:p>
            <a:pPr marL="0" indent="0">
              <a:buNone/>
            </a:pPr>
            <a:endParaRPr lang="en-US" dirty="0"/>
          </a:p>
          <a:p>
            <a:pPr>
              <a:buFont typeface="Wingdings" panose="05000000000000000000" pitchFamily="2" charset="2"/>
              <a:buChar char="Ø"/>
            </a:pPr>
            <a:r>
              <a:rPr lang="en-US" dirty="0">
                <a:latin typeface="Arial" panose="020B0604020202020204" pitchFamily="34" charset="0"/>
                <a:cs typeface="Arial" panose="020B0604020202020204" pitchFamily="34" charset="0"/>
              </a:rPr>
              <a:t>No comments received about scripts being suspicious </a:t>
            </a:r>
          </a:p>
        </p:txBody>
      </p:sp>
      <p:pic>
        <p:nvPicPr>
          <p:cNvPr id="5" name="Picture 4">
            <a:extLst>
              <a:ext uri="{FF2B5EF4-FFF2-40B4-BE49-F238E27FC236}">
                <a16:creationId xmlns="" xmlns:a16="http://schemas.microsoft.com/office/drawing/2014/main" id="{A09ED303-066E-46BB-85E3-9B01296A95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1938" y="1681063"/>
            <a:ext cx="3604110" cy="4129606"/>
          </a:xfrm>
          <a:prstGeom prst="rect">
            <a:avLst/>
          </a:prstGeom>
        </p:spPr>
      </p:pic>
    </p:spTree>
    <p:extLst>
      <p:ext uri="{BB962C8B-B14F-4D97-AF65-F5344CB8AC3E}">
        <p14:creationId xmlns:p14="http://schemas.microsoft.com/office/powerpoint/2010/main" val="32725167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170C4E2-EDAE-4870-96F2-1CFF7287636B}"/>
              </a:ext>
            </a:extLst>
          </p:cNvPr>
          <p:cNvSpPr>
            <a:spLocks noGrp="1"/>
          </p:cNvSpPr>
          <p:nvPr>
            <p:ph idx="1"/>
          </p:nvPr>
        </p:nvSpPr>
        <p:spPr>
          <a:xfrm>
            <a:off x="389874" y="2267285"/>
            <a:ext cx="10838796" cy="4590715"/>
          </a:xfrm>
        </p:spPr>
        <p:txBody>
          <a:bodyPr/>
          <a:lstStyle/>
          <a:p>
            <a:pPr marL="0" indent="0">
              <a:buNone/>
            </a:pPr>
            <a:endParaRPr lang="en-US" sz="3600" dirty="0">
              <a:latin typeface="Arial" panose="020B0604020202020204" pitchFamily="34" charset="0"/>
              <a:cs typeface="Arial" panose="020B0604020202020204" pitchFamily="34" charset="0"/>
            </a:endParaRPr>
          </a:p>
        </p:txBody>
      </p:sp>
      <p:sp>
        <p:nvSpPr>
          <p:cNvPr id="4" name="Title 1">
            <a:extLst>
              <a:ext uri="{FF2B5EF4-FFF2-40B4-BE49-F238E27FC236}">
                <a16:creationId xmlns="" xmlns:a16="http://schemas.microsoft.com/office/drawing/2014/main" id="{A3EFB599-38B5-4B48-A2D5-CBDC3501B3D2}"/>
              </a:ext>
            </a:extLst>
          </p:cNvPr>
          <p:cNvSpPr>
            <a:spLocks noGrp="1"/>
          </p:cNvSpPr>
          <p:nvPr>
            <p:ph type="title"/>
          </p:nvPr>
        </p:nvSpPr>
        <p:spPr>
          <a:xfrm>
            <a:off x="389874" y="213436"/>
            <a:ext cx="11039375" cy="1916062"/>
          </a:xfrm>
          <a:solidFill>
            <a:schemeClr val="accent3">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90000"/>
          </a:bodyPr>
          <a:lstStyle/>
          <a:p>
            <a:pPr algn="ctr"/>
            <a:r>
              <a:rPr lang="en-US" b="1" dirty="0">
                <a:latin typeface="Arial" panose="020B0604020202020204" pitchFamily="34" charset="0"/>
                <a:cs typeface="Arial" panose="020B0604020202020204" pitchFamily="34" charset="0"/>
              </a:rPr>
              <a:t/>
            </a:r>
            <a:br>
              <a:rPr lang="en-US" b="1"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Stage II — </a:t>
            </a:r>
            <a:r>
              <a:rPr lang="en-US" b="1" dirty="0"/>
              <a:t>AI vs Human Writing Study</a:t>
            </a:r>
            <a:br>
              <a:rPr lang="en-US" b="1" dirty="0"/>
            </a:br>
            <a:r>
              <a:rPr lang="en-US" b="1" dirty="0">
                <a:latin typeface="Arial" panose="020B0604020202020204" pitchFamily="34" charset="0"/>
                <a:cs typeface="Arial" panose="020B0604020202020204" pitchFamily="34" charset="0"/>
              </a:rPr>
              <a:t>Uninformed Group – Blind Raters </a:t>
            </a:r>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endParaRPr lang="en-US" dirty="0"/>
          </a:p>
        </p:txBody>
      </p:sp>
      <p:graphicFrame>
        <p:nvGraphicFramePr>
          <p:cNvPr id="20" name="Chart 19">
            <a:extLst>
              <a:ext uri="{FF2B5EF4-FFF2-40B4-BE49-F238E27FC236}">
                <a16:creationId xmlns="" xmlns:a16="http://schemas.microsoft.com/office/drawing/2014/main" id="{B36D6E40-ED7F-459D-B22D-3A6F25492294}"/>
              </a:ext>
            </a:extLst>
          </p:cNvPr>
          <p:cNvGraphicFramePr/>
          <p:nvPr>
            <p:extLst>
              <p:ext uri="{D42A27DB-BD31-4B8C-83A1-F6EECF244321}">
                <p14:modId xmlns:p14="http://schemas.microsoft.com/office/powerpoint/2010/main" val="2807587394"/>
              </p:ext>
            </p:extLst>
          </p:nvPr>
        </p:nvGraphicFramePr>
        <p:xfrm>
          <a:off x="327017" y="2387600"/>
          <a:ext cx="11165088" cy="42569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13656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73B1C0A-53CC-4D03-BD6A-70C78FD0A8CC}"/>
              </a:ext>
            </a:extLst>
          </p:cNvPr>
          <p:cNvSpPr>
            <a:spLocks noGrp="1"/>
          </p:cNvSpPr>
          <p:nvPr>
            <p:ph type="title"/>
          </p:nvPr>
        </p:nvSpPr>
        <p:spPr>
          <a:xfrm>
            <a:off x="838199" y="18255"/>
            <a:ext cx="10429875" cy="991395"/>
          </a:xfrm>
        </p:spPr>
        <p:txBody>
          <a:bodyPr/>
          <a:lstStyle/>
          <a:p>
            <a:pPr algn="ctr"/>
            <a:r>
              <a:rPr lang="en-US" dirty="0">
                <a:latin typeface="Arial Black" panose="020B0A04020102020204" pitchFamily="34" charset="0"/>
              </a:rPr>
              <a:t>Findings – Uninformed Group </a:t>
            </a:r>
            <a:endParaRPr lang="en-US" dirty="0"/>
          </a:p>
        </p:txBody>
      </p:sp>
      <p:graphicFrame>
        <p:nvGraphicFramePr>
          <p:cNvPr id="6" name="Content Placeholder 5">
            <a:extLst>
              <a:ext uri="{FF2B5EF4-FFF2-40B4-BE49-F238E27FC236}">
                <a16:creationId xmlns="" xmlns:a16="http://schemas.microsoft.com/office/drawing/2014/main" id="{DBDF9354-D3E7-4205-A8A5-9D4B69532F6E}"/>
              </a:ext>
            </a:extLst>
          </p:cNvPr>
          <p:cNvGraphicFramePr>
            <a:graphicFrameLocks noGrp="1"/>
          </p:cNvGraphicFramePr>
          <p:nvPr>
            <p:ph idx="1"/>
            <p:extLst>
              <p:ext uri="{D42A27DB-BD31-4B8C-83A1-F6EECF244321}">
                <p14:modId xmlns:p14="http://schemas.microsoft.com/office/powerpoint/2010/main" val="4194052984"/>
              </p:ext>
            </p:extLst>
          </p:nvPr>
        </p:nvGraphicFramePr>
        <p:xfrm>
          <a:off x="345441" y="1009650"/>
          <a:ext cx="11446509" cy="56007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0873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4404D85-550A-4A76-8C2A-D1F1B9072EC2}"/>
              </a:ext>
            </a:extLst>
          </p:cNvPr>
          <p:cNvSpPr>
            <a:spLocks noGrp="1"/>
          </p:cNvSpPr>
          <p:nvPr>
            <p:ph type="title"/>
          </p:nvPr>
        </p:nvSpPr>
        <p:spPr>
          <a:xfrm>
            <a:off x="147320" y="264094"/>
            <a:ext cx="10515600" cy="1325563"/>
          </a:xfrm>
        </p:spPr>
        <p:txBody>
          <a:bodyPr/>
          <a:lstStyle/>
          <a:p>
            <a:r>
              <a:rPr lang="en-US" b="1" dirty="0">
                <a:latin typeface="Arial" panose="020B0604020202020204" pitchFamily="34" charset="0"/>
                <a:cs typeface="Arial" panose="020B0604020202020204" pitchFamily="34" charset="0"/>
              </a:rPr>
              <a:t>       Why do we test Writing ? </a:t>
            </a:r>
            <a:endParaRPr lang="en-US" dirty="0"/>
          </a:p>
        </p:txBody>
      </p:sp>
      <p:graphicFrame>
        <p:nvGraphicFramePr>
          <p:cNvPr id="4" name="Content Placeholder 3">
            <a:extLst>
              <a:ext uri="{FF2B5EF4-FFF2-40B4-BE49-F238E27FC236}">
                <a16:creationId xmlns="" xmlns:a16="http://schemas.microsoft.com/office/drawing/2014/main" id="{A6272721-DAC8-41C3-88D8-A43B0CC18DFA}"/>
              </a:ext>
            </a:extLst>
          </p:cNvPr>
          <p:cNvGraphicFramePr>
            <a:graphicFrameLocks noGrp="1"/>
          </p:cNvGraphicFramePr>
          <p:nvPr>
            <p:ph idx="1"/>
            <p:extLst>
              <p:ext uri="{D42A27DB-BD31-4B8C-83A1-F6EECF244321}">
                <p14:modId xmlns:p14="http://schemas.microsoft.com/office/powerpoint/2010/main" val="2765029562"/>
              </p:ext>
            </p:extLst>
          </p:nvPr>
        </p:nvGraphicFramePr>
        <p:xfrm>
          <a:off x="484505" y="1538932"/>
          <a:ext cx="10972800" cy="4667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 xmlns:a16="http://schemas.microsoft.com/office/drawing/2014/main" id="{0BF60390-B7E2-4D39-8B6B-36053E62688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31617" y="462037"/>
            <a:ext cx="1531303" cy="1127620"/>
          </a:xfrm>
          <a:prstGeom prst="rect">
            <a:avLst/>
          </a:prstGeom>
        </p:spPr>
      </p:pic>
    </p:spTree>
    <p:extLst>
      <p:ext uri="{BB962C8B-B14F-4D97-AF65-F5344CB8AC3E}">
        <p14:creationId xmlns:p14="http://schemas.microsoft.com/office/powerpoint/2010/main" val="3290231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A4CD53A4-2866-4074-A6BB-1F95BE755E07}"/>
              </a:ext>
            </a:extLst>
          </p:cNvPr>
          <p:cNvSpPr>
            <a:spLocks noGrp="1"/>
          </p:cNvSpPr>
          <p:nvPr>
            <p:ph idx="1"/>
          </p:nvPr>
        </p:nvSpPr>
        <p:spPr>
          <a:xfrm>
            <a:off x="647700" y="1533525"/>
            <a:ext cx="10610850" cy="5095876"/>
          </a:xfrm>
        </p:spPr>
        <p:txBody>
          <a:bodyPr>
            <a:normAutofit/>
          </a:bodyPr>
          <a:lstStyle/>
          <a:p>
            <a:pPr lvl="0">
              <a:buFont typeface="Wingdings" panose="05000000000000000000" pitchFamily="2" charset="2"/>
              <a:buChar char="Ø"/>
            </a:pPr>
            <a:r>
              <a:rPr lang="en-US" dirty="0">
                <a:latin typeface="Arial" panose="020B0604020202020204" pitchFamily="34" charset="0"/>
                <a:cs typeface="Arial" panose="020B0604020202020204" pitchFamily="34" charset="0"/>
              </a:rPr>
              <a:t>Language was too perfect ( Too good to be true) </a:t>
            </a:r>
          </a:p>
          <a:p>
            <a:pPr lvl="0">
              <a:buFont typeface="Wingdings" panose="05000000000000000000" pitchFamily="2" charset="2"/>
              <a:buChar char="Ø"/>
            </a:pPr>
            <a:r>
              <a:rPr lang="en-US" dirty="0">
                <a:latin typeface="Arial" panose="020B0604020202020204" pitchFamily="34" charset="0"/>
                <a:cs typeface="Arial" panose="020B0604020202020204" pitchFamily="34" charset="0"/>
              </a:rPr>
              <a:t>Mechanical organization</a:t>
            </a:r>
          </a:p>
          <a:p>
            <a:pPr lvl="0">
              <a:buFont typeface="Wingdings" panose="05000000000000000000" pitchFamily="2" charset="2"/>
              <a:buChar char="Ø"/>
            </a:pPr>
            <a:r>
              <a:rPr lang="en-US" dirty="0">
                <a:latin typeface="Arial" panose="020B0604020202020204" pitchFamily="34" charset="0"/>
                <a:cs typeface="Arial" panose="020B0604020202020204" pitchFamily="34" charset="0"/>
              </a:rPr>
              <a:t>Lack of personal tone and emotion</a:t>
            </a:r>
          </a:p>
          <a:p>
            <a:pPr lvl="0">
              <a:buFont typeface="Wingdings" panose="05000000000000000000" pitchFamily="2" charset="2"/>
              <a:buChar char="Ø"/>
            </a:pPr>
            <a:r>
              <a:rPr lang="en-US" dirty="0">
                <a:latin typeface="Arial" panose="020B0604020202020204" pitchFamily="34" charset="0"/>
                <a:cs typeface="Arial" panose="020B0604020202020204" pitchFamily="34" charset="0"/>
              </a:rPr>
              <a:t>Awkward phrasing </a:t>
            </a:r>
          </a:p>
          <a:p>
            <a:pPr lvl="0">
              <a:buFont typeface="Wingdings" panose="05000000000000000000" pitchFamily="2" charset="2"/>
              <a:buChar char="Ø"/>
            </a:pPr>
            <a:r>
              <a:rPr lang="en-US" dirty="0">
                <a:latin typeface="Arial" panose="020B0604020202020204" pitchFamily="34" charset="0"/>
                <a:cs typeface="Arial" panose="020B0604020202020204" pitchFamily="34" charset="0"/>
              </a:rPr>
              <a:t>Very smooth narrative style</a:t>
            </a:r>
          </a:p>
          <a:p>
            <a:pPr lvl="0">
              <a:buFont typeface="Wingdings" panose="05000000000000000000" pitchFamily="2" charset="2"/>
              <a:buChar char="Ø"/>
            </a:pPr>
            <a:r>
              <a:rPr lang="en-US" dirty="0">
                <a:latin typeface="Arial" panose="020B0604020202020204" pitchFamily="34" charset="0"/>
                <a:cs typeface="Arial" panose="020B0604020202020204" pitchFamily="34" charset="0"/>
              </a:rPr>
              <a:t>Perfect grammar </a:t>
            </a:r>
          </a:p>
          <a:p>
            <a:pPr lvl="0">
              <a:buFont typeface="Wingdings" panose="05000000000000000000" pitchFamily="2" charset="2"/>
              <a:buChar char="Ø"/>
            </a:pPr>
            <a:r>
              <a:rPr lang="en-US" dirty="0">
                <a:latin typeface="Arial" panose="020B0604020202020204" pitchFamily="34" charset="0"/>
                <a:cs typeface="Arial" panose="020B0604020202020204" pitchFamily="34" charset="0"/>
              </a:rPr>
              <a:t>Lacks authenticity </a:t>
            </a:r>
          </a:p>
          <a:p>
            <a:pPr lvl="0">
              <a:buFont typeface="Wingdings" panose="05000000000000000000" pitchFamily="2" charset="2"/>
              <a:buChar char="Ø"/>
            </a:pPr>
            <a:r>
              <a:rPr lang="en-US" dirty="0">
                <a:latin typeface="Arial" panose="020B0604020202020204" pitchFamily="34" charset="0"/>
                <a:cs typeface="Arial" panose="020B0604020202020204" pitchFamily="34" charset="0"/>
              </a:rPr>
              <a:t>Advanced and very specific topic-related vocabulary</a:t>
            </a:r>
          </a:p>
          <a:p>
            <a:pPr lvl="0">
              <a:buFont typeface="Wingdings" panose="05000000000000000000" pitchFamily="2" charset="2"/>
              <a:buChar char="Ø"/>
            </a:pPr>
            <a:r>
              <a:rPr lang="en-US" dirty="0">
                <a:latin typeface="Arial" panose="020B0604020202020204" pitchFamily="34" charset="0"/>
                <a:cs typeface="Arial" panose="020B0604020202020204" pitchFamily="34" charset="0"/>
              </a:rPr>
              <a:t>Words and collocations not common for a L2 writer</a:t>
            </a:r>
          </a:p>
        </p:txBody>
      </p:sp>
      <p:sp>
        <p:nvSpPr>
          <p:cNvPr id="7" name="Content Placeholder 2">
            <a:extLst>
              <a:ext uri="{FF2B5EF4-FFF2-40B4-BE49-F238E27FC236}">
                <a16:creationId xmlns="" xmlns:a16="http://schemas.microsoft.com/office/drawing/2014/main" id="{89D25A34-338C-4A1B-8E78-7356780B38D9}"/>
              </a:ext>
            </a:extLst>
          </p:cNvPr>
          <p:cNvSpPr txBox="1">
            <a:spLocks/>
          </p:cNvSpPr>
          <p:nvPr/>
        </p:nvSpPr>
        <p:spPr>
          <a:xfrm>
            <a:off x="647700" y="1514475"/>
            <a:ext cx="10610850" cy="5095876"/>
          </a:xfrm>
          <a:prstGeom prst="rect">
            <a:avLst/>
          </a:prstGeom>
          <a:solidFill>
            <a:srgbClr val="FFFF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US" dirty="0">
                <a:latin typeface="Arial" panose="020B0604020202020204" pitchFamily="34" charset="0"/>
                <a:cs typeface="Arial" panose="020B0604020202020204" pitchFamily="34" charset="0"/>
              </a:rPr>
              <a:t>Language was too perfect ( Too good to be true) </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Mechanical organization</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Lack of personal tone, emotion, authenticity </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Awkward phrasing </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Very smooth narrative style</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Perfect grammar </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Concept of the rule of three </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Advanced and very specific topic-related vocabulary</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Words and collocations not common for a L2 test-taker</a:t>
            </a:r>
          </a:p>
        </p:txBody>
      </p:sp>
      <p:sp>
        <p:nvSpPr>
          <p:cNvPr id="13" name="Title 9">
            <a:extLst>
              <a:ext uri="{FF2B5EF4-FFF2-40B4-BE49-F238E27FC236}">
                <a16:creationId xmlns="" xmlns:a16="http://schemas.microsoft.com/office/drawing/2014/main" id="{E0266171-3153-4641-B4FF-96F126B6B818}"/>
              </a:ext>
            </a:extLst>
          </p:cNvPr>
          <p:cNvSpPr>
            <a:spLocks noGrp="1"/>
          </p:cNvSpPr>
          <p:nvPr>
            <p:ph type="title"/>
          </p:nvPr>
        </p:nvSpPr>
        <p:spPr>
          <a:xfrm>
            <a:off x="457200" y="447675"/>
            <a:ext cx="9153526" cy="380999"/>
          </a:xfrm>
          <a:solidFill>
            <a:srgbClr val="FFFFFF"/>
          </a:solidFill>
        </p:spPr>
        <p:txBody>
          <a:bodyPr>
            <a:noAutofit/>
          </a:bodyPr>
          <a:lstStyle/>
          <a:p>
            <a:r>
              <a:rPr lang="en-US" dirty="0">
                <a:latin typeface="Arial Black" panose="020B0A04020102020204" pitchFamily="34" charset="0"/>
              </a:rPr>
              <a:t>Interesting Observations </a:t>
            </a:r>
          </a:p>
        </p:txBody>
      </p:sp>
      <p:pic>
        <p:nvPicPr>
          <p:cNvPr id="4" name="Picture 3">
            <a:extLst>
              <a:ext uri="{FF2B5EF4-FFF2-40B4-BE49-F238E27FC236}">
                <a16:creationId xmlns="" xmlns:a16="http://schemas.microsoft.com/office/drawing/2014/main" id="{38AA3B43-7C0B-4321-B40C-CDA10D773E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54020" y="2263924"/>
            <a:ext cx="3580210" cy="2803375"/>
          </a:xfrm>
          <a:prstGeom prst="rect">
            <a:avLst/>
          </a:prstGeom>
        </p:spPr>
      </p:pic>
    </p:spTree>
    <p:extLst>
      <p:ext uri="{BB962C8B-B14F-4D97-AF65-F5344CB8AC3E}">
        <p14:creationId xmlns:p14="http://schemas.microsoft.com/office/powerpoint/2010/main" val="17018408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hidden="1">
            <a:extLst>
              <a:ext uri="{FF2B5EF4-FFF2-40B4-BE49-F238E27FC236}">
                <a16:creationId xmlns="" xmlns:a16="http://schemas.microsoft.com/office/drawing/2014/main" id="{A588A72A-976E-478A-9DD3-765AB3ED4CD0}"/>
              </a:ext>
            </a:extLst>
          </p:cNvPr>
          <p:cNvSpPr>
            <a:spLocks noGrp="1"/>
          </p:cNvSpPr>
          <p:nvPr>
            <p:ph type="title" idx="4294967295"/>
          </p:nvPr>
        </p:nvSpPr>
        <p:spPr>
          <a:xfrm>
            <a:off x="0" y="365125"/>
            <a:ext cx="10515600" cy="1325563"/>
          </a:xfrm>
        </p:spPr>
        <p:txBody>
          <a:bodyPr/>
          <a:lstStyle/>
          <a:p>
            <a:r>
              <a:rPr lang="en-US" dirty="0"/>
              <a:t>Project analysis slide 8</a:t>
            </a:r>
          </a:p>
        </p:txBody>
      </p:sp>
      <p:cxnSp>
        <p:nvCxnSpPr>
          <p:cNvPr id="8" name="Straight Connector 7">
            <a:extLst>
              <a:ext uri="{FF2B5EF4-FFF2-40B4-BE49-F238E27FC236}">
                <a16:creationId xmlns="" xmlns:a16="http://schemas.microsoft.com/office/drawing/2014/main" id="{D0986099-F5F2-4E8B-BE17-81194861A00C}"/>
              </a:ext>
              <a:ext uri="{C183D7F6-B498-43B3-948B-1728B52AA6E4}">
                <adec:decorative xmlns="" xmlns:adec="http://schemas.microsoft.com/office/drawing/2017/decorative" val="1"/>
              </a:ext>
            </a:extLst>
          </p:cNvPr>
          <p:cNvCxnSpPr>
            <a:cxnSpLocks/>
            <a:stCxn id="3" idx="3"/>
          </p:cNvCxnSpPr>
          <p:nvPr/>
        </p:nvCxnSpPr>
        <p:spPr>
          <a:xfrm flipV="1">
            <a:off x="9080986" y="449778"/>
            <a:ext cx="3111014" cy="25119"/>
          </a:xfrm>
          <a:prstGeom prst="line">
            <a:avLst/>
          </a:prstGeom>
          <a:ln>
            <a:solidFill>
              <a:schemeClr val="accent3">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 xmlns:a16="http://schemas.microsoft.com/office/drawing/2014/main" id="{4E3F5479-058B-4FA8-92E9-18CAB8CDC5C5}"/>
              </a:ext>
            </a:extLst>
          </p:cNvPr>
          <p:cNvSpPr txBox="1">
            <a:spLocks/>
          </p:cNvSpPr>
          <p:nvPr/>
        </p:nvSpPr>
        <p:spPr>
          <a:xfrm>
            <a:off x="228600" y="190500"/>
            <a:ext cx="11734800" cy="6647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solidFill>
                  <a:schemeClr val="tx1">
                    <a:lumMod val="75000"/>
                    <a:lumOff val="25000"/>
                  </a:schemeClr>
                </a:solidFill>
              </a:rPr>
              <a:t/>
            </a:r>
            <a:br>
              <a:rPr lang="en-US" sz="2800" dirty="0">
                <a:solidFill>
                  <a:schemeClr val="tx1">
                    <a:lumMod val="75000"/>
                    <a:lumOff val="25000"/>
                  </a:schemeClr>
                </a:solidFill>
              </a:rPr>
            </a:br>
            <a:r>
              <a:rPr lang="en-US" sz="2000" dirty="0">
                <a:solidFill>
                  <a:schemeClr val="tx1">
                    <a:lumMod val="75000"/>
                    <a:lumOff val="25000"/>
                  </a:schemeClr>
                </a:solidFill>
              </a:rPr>
              <a:t> </a:t>
            </a:r>
            <a:endParaRPr lang="en-US" sz="2800" dirty="0">
              <a:solidFill>
                <a:schemeClr val="tx1">
                  <a:lumMod val="75000"/>
                  <a:lumOff val="25000"/>
                </a:schemeClr>
              </a:solidFill>
            </a:endParaRPr>
          </a:p>
        </p:txBody>
      </p:sp>
      <p:cxnSp>
        <p:nvCxnSpPr>
          <p:cNvPr id="14" name="Straight Connector 13">
            <a:extLst>
              <a:ext uri="{FF2B5EF4-FFF2-40B4-BE49-F238E27FC236}">
                <a16:creationId xmlns="" xmlns:a16="http://schemas.microsoft.com/office/drawing/2014/main" id="{83E690F4-843A-47A5-8620-4FB01C0D8E68}"/>
              </a:ext>
              <a:ext uri="{C183D7F6-B498-43B3-948B-1728B52AA6E4}">
                <adec:decorative xmlns="" xmlns:adec="http://schemas.microsoft.com/office/drawing/2017/decorative" val="1"/>
              </a:ext>
            </a:extLst>
          </p:cNvPr>
          <p:cNvCxnSpPr>
            <a:cxnSpLocks/>
            <a:endCxn id="3" idx="1"/>
          </p:cNvCxnSpPr>
          <p:nvPr/>
        </p:nvCxnSpPr>
        <p:spPr>
          <a:xfrm flipV="1">
            <a:off x="-12032" y="474897"/>
            <a:ext cx="2832202" cy="48002"/>
          </a:xfrm>
          <a:prstGeom prst="line">
            <a:avLst/>
          </a:prstGeom>
          <a:ln>
            <a:solidFill>
              <a:schemeClr val="accent3">
                <a:lumMod val="50000"/>
              </a:schemeClr>
            </a:solidFill>
            <a:tailEnd type="oval"/>
          </a:ln>
        </p:spPr>
        <p:style>
          <a:lnRef idx="1">
            <a:schemeClr val="accent1"/>
          </a:lnRef>
          <a:fillRef idx="0">
            <a:schemeClr val="accent1"/>
          </a:fillRef>
          <a:effectRef idx="0">
            <a:schemeClr val="accent1"/>
          </a:effectRef>
          <a:fontRef idx="minor">
            <a:schemeClr val="tx1"/>
          </a:fontRef>
        </p:style>
      </p:cxnSp>
      <p:sp>
        <p:nvSpPr>
          <p:cNvPr id="2" name="Rectangle: Rounded Corners 1">
            <a:extLst>
              <a:ext uri="{FF2B5EF4-FFF2-40B4-BE49-F238E27FC236}">
                <a16:creationId xmlns="" xmlns:a16="http://schemas.microsoft.com/office/drawing/2014/main" id="{3C1CAF08-13B9-48BA-A271-8CE5B568A664}"/>
              </a:ext>
            </a:extLst>
          </p:cNvPr>
          <p:cNvSpPr/>
          <p:nvPr/>
        </p:nvSpPr>
        <p:spPr>
          <a:xfrm>
            <a:off x="1211942" y="1347561"/>
            <a:ext cx="4967514" cy="664797"/>
          </a:xfrm>
          <a:prstGeom prst="round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Arial" panose="020B0604020202020204" pitchFamily="34" charset="0"/>
                <a:cs typeface="Arial" panose="020B0604020202020204" pitchFamily="34" charset="0"/>
              </a:rPr>
              <a:t>Team Georgia</a:t>
            </a:r>
          </a:p>
        </p:txBody>
      </p:sp>
      <p:sp>
        <p:nvSpPr>
          <p:cNvPr id="26" name="Rectangle: Rounded Corners 25">
            <a:extLst>
              <a:ext uri="{FF2B5EF4-FFF2-40B4-BE49-F238E27FC236}">
                <a16:creationId xmlns="" xmlns:a16="http://schemas.microsoft.com/office/drawing/2014/main" id="{D1B1E083-D07C-4934-9782-F7CCA3539ACF}"/>
              </a:ext>
            </a:extLst>
          </p:cNvPr>
          <p:cNvSpPr/>
          <p:nvPr/>
        </p:nvSpPr>
        <p:spPr>
          <a:xfrm>
            <a:off x="6313716" y="1347561"/>
            <a:ext cx="4967514" cy="664797"/>
          </a:xfrm>
          <a:prstGeom prst="round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Arial" panose="020B0604020202020204" pitchFamily="34" charset="0"/>
                <a:cs typeface="Arial" panose="020B0604020202020204" pitchFamily="34" charset="0"/>
              </a:rPr>
              <a:t>BILC Community</a:t>
            </a:r>
          </a:p>
        </p:txBody>
      </p:sp>
      <p:sp>
        <p:nvSpPr>
          <p:cNvPr id="27" name="Rectangle: Rounded Corners 26">
            <a:extLst>
              <a:ext uri="{FF2B5EF4-FFF2-40B4-BE49-F238E27FC236}">
                <a16:creationId xmlns="" xmlns:a16="http://schemas.microsoft.com/office/drawing/2014/main" id="{EBD06280-71F4-4832-A31C-772537FAE929}"/>
              </a:ext>
            </a:extLst>
          </p:cNvPr>
          <p:cNvSpPr/>
          <p:nvPr/>
        </p:nvSpPr>
        <p:spPr>
          <a:xfrm rot="16200000">
            <a:off x="-106838" y="4864308"/>
            <a:ext cx="1972763" cy="664797"/>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j-lt"/>
              </a:rPr>
              <a:t>Judgment confidence </a:t>
            </a:r>
          </a:p>
        </p:txBody>
      </p:sp>
      <p:sp>
        <p:nvSpPr>
          <p:cNvPr id="28" name="Rectangle: Rounded Corners 27">
            <a:extLst>
              <a:ext uri="{FF2B5EF4-FFF2-40B4-BE49-F238E27FC236}">
                <a16:creationId xmlns="" xmlns:a16="http://schemas.microsoft.com/office/drawing/2014/main" id="{C917D965-B5BB-41DC-BB5E-C27AF802DD50}"/>
              </a:ext>
            </a:extLst>
          </p:cNvPr>
          <p:cNvSpPr/>
          <p:nvPr/>
        </p:nvSpPr>
        <p:spPr>
          <a:xfrm rot="16200000">
            <a:off x="-106838" y="2758556"/>
            <a:ext cx="1972763" cy="664797"/>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mj-lt"/>
              </a:rPr>
              <a:t>Scoring confidence</a:t>
            </a:r>
          </a:p>
        </p:txBody>
      </p:sp>
      <p:cxnSp>
        <p:nvCxnSpPr>
          <p:cNvPr id="9" name="Straight Connector 8">
            <a:extLst>
              <a:ext uri="{FF2B5EF4-FFF2-40B4-BE49-F238E27FC236}">
                <a16:creationId xmlns="" xmlns:a16="http://schemas.microsoft.com/office/drawing/2014/main" id="{8CBC1BB2-55FC-4E8F-A171-32FAA820D2B7}"/>
              </a:ext>
              <a:ext uri="{C183D7F6-B498-43B3-948B-1728B52AA6E4}">
                <adec:decorative xmlns="" xmlns:adec="http://schemas.microsoft.com/office/drawing/2017/decorative" val="1"/>
              </a:ext>
            </a:extLst>
          </p:cNvPr>
          <p:cNvCxnSpPr>
            <a:cxnSpLocks/>
          </p:cNvCxnSpPr>
          <p:nvPr/>
        </p:nvCxnSpPr>
        <p:spPr>
          <a:xfrm>
            <a:off x="1385888" y="4143831"/>
            <a:ext cx="989534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 xmlns:a16="http://schemas.microsoft.com/office/drawing/2014/main" id="{B31A2EAE-EBE4-4CB7-9D0A-105837E80B0E}"/>
              </a:ext>
              <a:ext uri="{C183D7F6-B498-43B3-948B-1728B52AA6E4}">
                <adec:decorative xmlns="" xmlns:adec="http://schemas.microsoft.com/office/drawing/2017/decorative" val="1"/>
              </a:ext>
            </a:extLst>
          </p:cNvPr>
          <p:cNvCxnSpPr>
            <a:cxnSpLocks/>
          </p:cNvCxnSpPr>
          <p:nvPr/>
        </p:nvCxnSpPr>
        <p:spPr>
          <a:xfrm>
            <a:off x="6255658" y="2104573"/>
            <a:ext cx="0" cy="407851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 xmlns:a16="http://schemas.microsoft.com/office/drawing/2014/main" id="{5842CE6B-862D-4B18-B10B-3436A7D24058}"/>
              </a:ext>
            </a:extLst>
          </p:cNvPr>
          <p:cNvSpPr/>
          <p:nvPr/>
        </p:nvSpPr>
        <p:spPr>
          <a:xfrm>
            <a:off x="6716039" y="2604468"/>
            <a:ext cx="4162870" cy="1292662"/>
          </a:xfrm>
          <a:prstGeom prst="rect">
            <a:avLst/>
          </a:prstGeom>
        </p:spPr>
        <p:txBody>
          <a:bodyPr wrap="square" lIns="0" tIns="0" rIns="0" bIns="0" anchor="t">
            <a:spAutoFit/>
          </a:bodyPr>
          <a:lstStyle/>
          <a:p>
            <a:pPr marL="285750" indent="-285750">
              <a:spcBef>
                <a:spcPts val="1200"/>
              </a:spcBef>
              <a:buClr>
                <a:schemeClr val="tx2"/>
              </a:buClr>
              <a:buFont typeface="Arial" panose="020B0604020202020204" pitchFamily="34" charset="0"/>
              <a:buChar char="•"/>
            </a:pPr>
            <a:r>
              <a:rPr lang="en-US" sz="2800" dirty="0">
                <a:solidFill>
                  <a:schemeClr val="tx1">
                    <a:lumMod val="75000"/>
                    <a:lumOff val="25000"/>
                  </a:schemeClr>
                </a:solidFill>
                <a:latin typeface="Arial" panose="020B0604020202020204" pitchFamily="34" charset="0"/>
                <a:cs typeface="Arial" panose="020B0604020202020204" pitchFamily="34" charset="0"/>
              </a:rPr>
              <a:t>The range between somewhat confident to very confident </a:t>
            </a:r>
          </a:p>
        </p:txBody>
      </p:sp>
      <p:sp>
        <p:nvSpPr>
          <p:cNvPr id="41" name="Rectangle 40">
            <a:extLst>
              <a:ext uri="{FF2B5EF4-FFF2-40B4-BE49-F238E27FC236}">
                <a16:creationId xmlns="" xmlns:a16="http://schemas.microsoft.com/office/drawing/2014/main" id="{D130C0AE-B52E-4C65-A461-AD2F7D2362DE}"/>
              </a:ext>
            </a:extLst>
          </p:cNvPr>
          <p:cNvSpPr/>
          <p:nvPr/>
        </p:nvSpPr>
        <p:spPr>
          <a:xfrm>
            <a:off x="1632407" y="4710219"/>
            <a:ext cx="4171581" cy="1292662"/>
          </a:xfrm>
          <a:prstGeom prst="rect">
            <a:avLst/>
          </a:prstGeom>
        </p:spPr>
        <p:txBody>
          <a:bodyPr wrap="square" lIns="0" tIns="0" rIns="0" bIns="0" anchor="t">
            <a:spAutoFit/>
          </a:bodyPr>
          <a:lstStyle/>
          <a:p>
            <a:pPr marL="457200" indent="-457200">
              <a:spcBef>
                <a:spcPts val="1200"/>
              </a:spcBef>
              <a:buClr>
                <a:schemeClr val="tx2"/>
              </a:buClr>
              <a:buFont typeface="Arial" panose="020B0604020202020204" pitchFamily="34" charset="0"/>
              <a:buChar char="•"/>
            </a:pPr>
            <a:r>
              <a:rPr lang="en-US" sz="2800" dirty="0">
                <a:solidFill>
                  <a:schemeClr val="tx1">
                    <a:lumMod val="75000"/>
                    <a:lumOff val="25000"/>
                  </a:schemeClr>
                </a:solidFill>
                <a:latin typeface="Arial" panose="020B0604020202020204" pitchFamily="34" charset="0"/>
                <a:cs typeface="Arial" panose="020B0604020202020204" pitchFamily="34" charset="0"/>
              </a:rPr>
              <a:t>Overall confidence level clustered around pretty confident </a:t>
            </a:r>
          </a:p>
        </p:txBody>
      </p:sp>
      <p:sp>
        <p:nvSpPr>
          <p:cNvPr id="42" name="Rectangle 41">
            <a:extLst>
              <a:ext uri="{FF2B5EF4-FFF2-40B4-BE49-F238E27FC236}">
                <a16:creationId xmlns="" xmlns:a16="http://schemas.microsoft.com/office/drawing/2014/main" id="{6E783ACB-62DF-4DA3-9240-822BAEA78497}"/>
              </a:ext>
            </a:extLst>
          </p:cNvPr>
          <p:cNvSpPr/>
          <p:nvPr/>
        </p:nvSpPr>
        <p:spPr>
          <a:xfrm>
            <a:off x="6716038" y="4710220"/>
            <a:ext cx="4237477" cy="1292662"/>
          </a:xfrm>
          <a:prstGeom prst="rect">
            <a:avLst/>
          </a:prstGeom>
        </p:spPr>
        <p:txBody>
          <a:bodyPr wrap="square" lIns="0" tIns="0" rIns="0" bIns="0" anchor="t">
            <a:spAutoFit/>
          </a:bodyPr>
          <a:lstStyle/>
          <a:p>
            <a:pPr marL="457200" indent="-457200">
              <a:spcBef>
                <a:spcPts val="1200"/>
              </a:spcBef>
              <a:buClr>
                <a:schemeClr val="tx2"/>
              </a:buClr>
              <a:buFont typeface="Arial" panose="020B0604020202020204" pitchFamily="34" charset="0"/>
              <a:buChar char="•"/>
            </a:pPr>
            <a:r>
              <a:rPr lang="en-US" sz="2800" dirty="0">
                <a:solidFill>
                  <a:schemeClr val="tx1">
                    <a:lumMod val="75000"/>
                    <a:lumOff val="25000"/>
                  </a:schemeClr>
                </a:solidFill>
                <a:latin typeface="Arial" panose="020B0604020202020204" pitchFamily="34" charset="0"/>
                <a:cs typeface="Arial" panose="020B0604020202020204" pitchFamily="34" charset="0"/>
              </a:rPr>
              <a:t>Overall confidence level leaned towards  somewhat confident  </a:t>
            </a:r>
          </a:p>
        </p:txBody>
      </p:sp>
      <p:sp>
        <p:nvSpPr>
          <p:cNvPr id="43" name="Rectangle 42">
            <a:extLst>
              <a:ext uri="{FF2B5EF4-FFF2-40B4-BE49-F238E27FC236}">
                <a16:creationId xmlns="" xmlns:a16="http://schemas.microsoft.com/office/drawing/2014/main" id="{6173DD7D-A9F5-4D7E-A942-64AE3F48B264}"/>
              </a:ext>
            </a:extLst>
          </p:cNvPr>
          <p:cNvSpPr/>
          <p:nvPr/>
        </p:nvSpPr>
        <p:spPr>
          <a:xfrm>
            <a:off x="1632399" y="2198171"/>
            <a:ext cx="4162870" cy="369332"/>
          </a:xfrm>
          <a:prstGeom prst="rect">
            <a:avLst/>
          </a:prstGeom>
        </p:spPr>
        <p:txBody>
          <a:bodyPr wrap="square" lIns="0" tIns="0" rIns="0" bIns="0" anchor="t">
            <a:spAutoFit/>
          </a:bodyPr>
          <a:lstStyle/>
          <a:p>
            <a:r>
              <a:rPr lang="en-US" sz="2400" b="1" dirty="0">
                <a:solidFill>
                  <a:schemeClr val="tx1">
                    <a:lumMod val="75000"/>
                    <a:lumOff val="25000"/>
                  </a:schemeClr>
                </a:solidFill>
                <a:latin typeface="Arial Black" panose="020B0A04020102020204" pitchFamily="34" charset="0"/>
                <a:cs typeface="Segoe UI" panose="020B0502040204020203" pitchFamily="34" charset="0"/>
              </a:rPr>
              <a:t>        Detectives</a:t>
            </a:r>
            <a:r>
              <a:rPr lang="en-US" sz="1600" b="1" dirty="0">
                <a:solidFill>
                  <a:schemeClr val="tx1">
                    <a:lumMod val="75000"/>
                    <a:lumOff val="25000"/>
                  </a:schemeClr>
                </a:solidFill>
                <a:cs typeface="Segoe UI" panose="020B0502040204020203" pitchFamily="34" charset="0"/>
              </a:rPr>
              <a:t> </a:t>
            </a:r>
          </a:p>
        </p:txBody>
      </p:sp>
      <p:sp>
        <p:nvSpPr>
          <p:cNvPr id="44" name="Rectangle 43">
            <a:extLst>
              <a:ext uri="{FF2B5EF4-FFF2-40B4-BE49-F238E27FC236}">
                <a16:creationId xmlns="" xmlns:a16="http://schemas.microsoft.com/office/drawing/2014/main" id="{95967C4C-72D9-469E-BB08-F31A36FBD11D}"/>
              </a:ext>
            </a:extLst>
          </p:cNvPr>
          <p:cNvSpPr/>
          <p:nvPr/>
        </p:nvSpPr>
        <p:spPr>
          <a:xfrm>
            <a:off x="6781799" y="2198171"/>
            <a:ext cx="4097109" cy="369332"/>
          </a:xfrm>
          <a:prstGeom prst="rect">
            <a:avLst/>
          </a:prstGeom>
        </p:spPr>
        <p:txBody>
          <a:bodyPr wrap="square" lIns="0" tIns="0" rIns="0" bIns="0" anchor="t">
            <a:spAutoFit/>
          </a:bodyPr>
          <a:lstStyle/>
          <a:p>
            <a:pPr algn="ctr"/>
            <a:r>
              <a:rPr lang="en-US" sz="2400" b="1" dirty="0">
                <a:solidFill>
                  <a:schemeClr val="tx1">
                    <a:lumMod val="75000"/>
                    <a:lumOff val="25000"/>
                  </a:schemeClr>
                </a:solidFill>
                <a:latin typeface="Arial Black" panose="020B0A04020102020204" pitchFamily="34" charset="0"/>
                <a:cs typeface="Segoe UI" panose="020B0502040204020203" pitchFamily="34" charset="0"/>
              </a:rPr>
              <a:t>Blind raters </a:t>
            </a:r>
          </a:p>
        </p:txBody>
      </p:sp>
      <p:sp>
        <p:nvSpPr>
          <p:cNvPr id="3" name="Rectangle 2">
            <a:extLst>
              <a:ext uri="{FF2B5EF4-FFF2-40B4-BE49-F238E27FC236}">
                <a16:creationId xmlns="" xmlns:a16="http://schemas.microsoft.com/office/drawing/2014/main" id="{91FA12A9-926B-4680-AD4E-114BA7D0F1A2}"/>
              </a:ext>
            </a:extLst>
          </p:cNvPr>
          <p:cNvSpPr/>
          <p:nvPr/>
        </p:nvSpPr>
        <p:spPr>
          <a:xfrm>
            <a:off x="2820170" y="213287"/>
            <a:ext cx="6260816" cy="523220"/>
          </a:xfrm>
          <a:prstGeom prst="rect">
            <a:avLst/>
          </a:prstGeom>
        </p:spPr>
        <p:txBody>
          <a:bodyPr wrap="none">
            <a:spAutoFit/>
          </a:bodyPr>
          <a:lstStyle/>
          <a:p>
            <a:r>
              <a:rPr lang="en-US" sz="2800" dirty="0">
                <a:latin typeface="Arial Black" panose="020B0A04020102020204" pitchFamily="34" charset="0"/>
              </a:rPr>
              <a:t>Two Groups, Two Perspectives</a:t>
            </a:r>
          </a:p>
        </p:txBody>
      </p:sp>
      <p:sp>
        <p:nvSpPr>
          <p:cNvPr id="29" name="Rectangle 28">
            <a:extLst>
              <a:ext uri="{FF2B5EF4-FFF2-40B4-BE49-F238E27FC236}">
                <a16:creationId xmlns="" xmlns:a16="http://schemas.microsoft.com/office/drawing/2014/main" id="{0DFBFDE7-D354-4E7A-AFF7-E90BCA8319E2}"/>
              </a:ext>
            </a:extLst>
          </p:cNvPr>
          <p:cNvSpPr/>
          <p:nvPr/>
        </p:nvSpPr>
        <p:spPr>
          <a:xfrm>
            <a:off x="1672321" y="2727586"/>
            <a:ext cx="4122947" cy="1292662"/>
          </a:xfrm>
          <a:prstGeom prst="rect">
            <a:avLst/>
          </a:prstGeom>
        </p:spPr>
        <p:txBody>
          <a:bodyPr wrap="square" lIns="0" tIns="0" rIns="0" bIns="0" anchor="t">
            <a:spAutoFit/>
          </a:bodyPr>
          <a:lstStyle/>
          <a:p>
            <a:pPr marL="285750" indent="-285750">
              <a:spcBef>
                <a:spcPts val="1200"/>
              </a:spcBef>
              <a:buClr>
                <a:schemeClr val="tx2"/>
              </a:buClr>
              <a:buFont typeface="Arial" panose="020B0604020202020204" pitchFamily="34" charset="0"/>
              <a:buChar char="•"/>
            </a:pPr>
            <a:r>
              <a:rPr lang="en-US" sz="2800" dirty="0">
                <a:solidFill>
                  <a:schemeClr val="tx1">
                    <a:lumMod val="75000"/>
                    <a:lumOff val="25000"/>
                  </a:schemeClr>
                </a:solidFill>
                <a:latin typeface="Arial" panose="020B0604020202020204" pitchFamily="34" charset="0"/>
                <a:cs typeface="Arial" panose="020B0604020202020204" pitchFamily="34" charset="0"/>
              </a:rPr>
              <a:t>The range between pretty confident to very confident  </a:t>
            </a:r>
          </a:p>
        </p:txBody>
      </p:sp>
    </p:spTree>
    <p:extLst>
      <p:ext uri="{BB962C8B-B14F-4D97-AF65-F5344CB8AC3E}">
        <p14:creationId xmlns:p14="http://schemas.microsoft.com/office/powerpoint/2010/main" val="7273641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7183DE7-2BBC-485F-942F-0BAAD0720F45}"/>
              </a:ext>
            </a:extLst>
          </p:cNvPr>
          <p:cNvSpPr>
            <a:spLocks noGrp="1"/>
          </p:cNvSpPr>
          <p:nvPr>
            <p:ph type="title"/>
          </p:nvPr>
        </p:nvSpPr>
        <p:spPr/>
        <p:txBody>
          <a:bodyPr/>
          <a:lstStyle/>
          <a:p>
            <a:r>
              <a:rPr lang="en-US" altLang="en-US" dirty="0">
                <a:latin typeface="Arial" panose="020B0604020202020204" pitchFamily="34" charset="0"/>
              </a:rPr>
              <a:t/>
            </a:r>
            <a:br>
              <a:rPr lang="en-US" altLang="en-US" dirty="0">
                <a:latin typeface="Arial" panose="020B0604020202020204" pitchFamily="34" charset="0"/>
              </a:rPr>
            </a:br>
            <a:endParaRPr lang="en-US" dirty="0"/>
          </a:p>
        </p:txBody>
      </p:sp>
      <p:sp>
        <p:nvSpPr>
          <p:cNvPr id="4" name="Rectangle 1">
            <a:extLst>
              <a:ext uri="{FF2B5EF4-FFF2-40B4-BE49-F238E27FC236}">
                <a16:creationId xmlns="" xmlns:a16="http://schemas.microsoft.com/office/drawing/2014/main" id="{C0AD5A18-B2DE-4F08-A84F-DF1278335AF1}"/>
              </a:ext>
            </a:extLst>
          </p:cNvPr>
          <p:cNvSpPr>
            <a:spLocks noGrp="1" noChangeArrowheads="1"/>
          </p:cNvSpPr>
          <p:nvPr>
            <p:ph idx="1"/>
          </p:nvPr>
        </p:nvSpPr>
        <p:spPr bwMode="auto">
          <a:xfrm>
            <a:off x="531765" y="1599227"/>
            <a:ext cx="10967736" cy="4678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US" altLang="en-US" b="0" i="0" u="none" strike="noStrike" cap="none" normalizeH="0" baseline="0" dirty="0">
                <a:ln>
                  <a:noFill/>
                </a:ln>
                <a:solidFill>
                  <a:schemeClr val="tx1"/>
                </a:solidFill>
                <a:effectLst/>
                <a:latin typeface="Arial" panose="020B0604020202020204" pitchFamily="34" charset="0"/>
              </a:rPr>
              <a:t>Intention </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US" altLang="en-US" b="0" i="0" u="none" strike="noStrike" cap="none" normalizeH="0" baseline="0" dirty="0">
                <a:ln>
                  <a:noFill/>
                </a:ln>
                <a:solidFill>
                  <a:schemeClr val="tx1"/>
                </a:solidFill>
                <a:effectLst/>
                <a:latin typeface="Arial" panose="020B0604020202020204" pitchFamily="34" charset="0"/>
              </a:rPr>
              <a:t>Originality and creative content </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endParaRPr lang="en-US" altLang="en-US" dirty="0">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lang="en-US" altLang="en-US" dirty="0">
                <a:latin typeface="Arial" panose="020B0604020202020204" pitchFamily="34" charset="0"/>
              </a:rPr>
              <a:t>Personal experience </a:t>
            </a:r>
            <a:endParaRPr kumimoji="0" lang="en-US" altLang="en-US" b="0" i="0" u="none" strike="noStrike" cap="none" normalizeH="0" baseline="0" dirty="0">
              <a:ln>
                <a:noFill/>
              </a:ln>
              <a:solidFill>
                <a:schemeClr val="tx1"/>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endParaRPr lang="en-US" altLang="en-US" dirty="0">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US" altLang="en-US" b="0" i="0" u="none" strike="noStrike" cap="none" normalizeH="0" baseline="0" dirty="0">
                <a:ln>
                  <a:noFill/>
                </a:ln>
                <a:solidFill>
                  <a:schemeClr val="tx1"/>
                </a:solidFill>
                <a:effectLst/>
                <a:latin typeface="Arial" panose="020B0604020202020204" pitchFamily="34" charset="0"/>
              </a:rPr>
              <a:t>Depth of reasoning</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lang="en-US" altLang="en-US" dirty="0">
                <a:latin typeface="Arial" panose="020B0604020202020204" pitchFamily="34" charset="0"/>
              </a:rPr>
              <a:t>Ethical standards </a:t>
            </a: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itle 1">
            <a:extLst>
              <a:ext uri="{FF2B5EF4-FFF2-40B4-BE49-F238E27FC236}">
                <a16:creationId xmlns="" xmlns:a16="http://schemas.microsoft.com/office/drawing/2014/main" id="{E228E933-2714-4038-8600-7EC73BFA51C6}"/>
              </a:ext>
            </a:extLst>
          </p:cNvPr>
          <p:cNvSpPr txBox="1">
            <a:spLocks/>
          </p:cNvSpPr>
          <p:nvPr/>
        </p:nvSpPr>
        <p:spPr>
          <a:xfrm>
            <a:off x="415585" y="108582"/>
            <a:ext cx="11200096" cy="1325563"/>
          </a:xfrm>
          <a:prstGeom prst="rect">
            <a:avLst/>
          </a:prstGeom>
          <a:solidFill>
            <a:schemeClr val="accent3">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Arial" panose="020B0604020202020204" pitchFamily="34" charset="0"/>
                <a:cs typeface="Arial" panose="020B0604020202020204" pitchFamily="34" charset="0"/>
              </a:rPr>
              <a:t/>
            </a:r>
            <a:br>
              <a:rPr lang="en-US" b="1" dirty="0">
                <a:latin typeface="Arial" panose="020B0604020202020204" pitchFamily="34" charset="0"/>
                <a:cs typeface="Arial" panose="020B0604020202020204" pitchFamily="34" charset="0"/>
              </a:rPr>
            </a:br>
            <a:r>
              <a:rPr lang="en-US" sz="5300" b="1" dirty="0">
                <a:latin typeface="Arial" panose="020B0604020202020204" pitchFamily="34" charset="0"/>
                <a:cs typeface="Arial" panose="020B0604020202020204" pitchFamily="34" charset="0"/>
              </a:rPr>
              <a:t>What makes writing human? </a:t>
            </a:r>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endParaRPr lang="en-US" dirty="0"/>
          </a:p>
        </p:txBody>
      </p:sp>
      <p:pic>
        <p:nvPicPr>
          <p:cNvPr id="5" name="Picture 4">
            <a:extLst>
              <a:ext uri="{FF2B5EF4-FFF2-40B4-BE49-F238E27FC236}">
                <a16:creationId xmlns="" xmlns:a16="http://schemas.microsoft.com/office/drawing/2014/main" id="{66E2236D-0A8F-415F-BF02-7B2675D91B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2733675"/>
            <a:ext cx="5517857" cy="3708838"/>
          </a:xfrm>
          <a:prstGeom prst="rect">
            <a:avLst/>
          </a:prstGeom>
        </p:spPr>
      </p:pic>
    </p:spTree>
    <p:extLst>
      <p:ext uri="{BB962C8B-B14F-4D97-AF65-F5344CB8AC3E}">
        <p14:creationId xmlns:p14="http://schemas.microsoft.com/office/powerpoint/2010/main" val="6001235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458B9CF-2B11-4409-AB85-2E8F20E4CA58}"/>
              </a:ext>
            </a:extLst>
          </p:cNvPr>
          <p:cNvSpPr>
            <a:spLocks noGrp="1"/>
          </p:cNvSpPr>
          <p:nvPr>
            <p:ph type="title"/>
          </p:nvPr>
        </p:nvSpPr>
        <p:spPr/>
        <p:txBody>
          <a:bodyPr>
            <a:normAutofit fontScale="90000"/>
          </a:bodyPr>
          <a:lstStyle/>
          <a:p>
            <a:r>
              <a:rPr lang="en-US" sz="4800" b="1" dirty="0">
                <a:latin typeface="Arial" panose="020B0604020202020204" pitchFamily="34" charset="0"/>
                <a:cs typeface="Arial" panose="020B0604020202020204" pitchFamily="34" charset="0"/>
              </a:rPr>
              <a:t>Closing remarks </a:t>
            </a:r>
            <a:r>
              <a:rPr lang="en-US" b="1" dirty="0"/>
              <a:t/>
            </a:r>
            <a:br>
              <a:rPr lang="en-US" b="1" dirty="0"/>
            </a:br>
            <a:endParaRPr lang="en-US" dirty="0"/>
          </a:p>
        </p:txBody>
      </p:sp>
      <p:sp>
        <p:nvSpPr>
          <p:cNvPr id="3" name="Content Placeholder 2">
            <a:extLst>
              <a:ext uri="{FF2B5EF4-FFF2-40B4-BE49-F238E27FC236}">
                <a16:creationId xmlns="" xmlns:a16="http://schemas.microsoft.com/office/drawing/2014/main" id="{3F93FF62-109F-43BE-B2E4-67EEE4FA292E}"/>
              </a:ext>
            </a:extLst>
          </p:cNvPr>
          <p:cNvSpPr>
            <a:spLocks noGrp="1"/>
          </p:cNvSpPr>
          <p:nvPr>
            <p:ph idx="1"/>
          </p:nvPr>
        </p:nvSpPr>
        <p:spPr>
          <a:xfrm>
            <a:off x="647700" y="1457325"/>
            <a:ext cx="10706100" cy="4719638"/>
          </a:xfrm>
        </p:spPr>
        <p:txBody>
          <a:bodyPr>
            <a:normAutofit lnSpcReduction="10000"/>
          </a:bodyPr>
          <a:lstStyle/>
          <a:p>
            <a:pPr>
              <a:buFont typeface="Wingdings" panose="05000000000000000000" pitchFamily="2" charset="2"/>
              <a:buChar char="Ø"/>
            </a:pPr>
            <a:endParaRPr lang="en-US" sz="3000"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sz="3000" dirty="0">
                <a:latin typeface="Arial" panose="020B0604020202020204" pitchFamily="34" charset="0"/>
                <a:cs typeface="Arial" panose="020B0604020202020204" pitchFamily="34" charset="0"/>
              </a:rPr>
              <a:t>It is not always easy to detect AI generated text</a:t>
            </a:r>
          </a:p>
          <a:p>
            <a:pPr marL="0" indent="0">
              <a:buNone/>
            </a:pPr>
            <a:endParaRPr lang="en-US" sz="3000"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sz="3000" dirty="0">
                <a:latin typeface="Arial" panose="020B0604020202020204" pitchFamily="34" charset="0"/>
                <a:cs typeface="Arial" panose="020B0604020202020204" pitchFamily="34" charset="0"/>
              </a:rPr>
              <a:t>Out of 8 fictitious scripts 1 remained totally undetected (Copilot) </a:t>
            </a:r>
          </a:p>
          <a:p>
            <a:pPr>
              <a:buFont typeface="Wingdings" panose="05000000000000000000" pitchFamily="2" charset="2"/>
              <a:buChar char="Ø"/>
            </a:pPr>
            <a:endParaRPr lang="en-US" sz="3000"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sz="3000" dirty="0">
                <a:latin typeface="Arial" panose="020B0604020202020204" pitchFamily="34" charset="0"/>
                <a:cs typeface="Arial" panose="020B0604020202020204" pitchFamily="34" charset="0"/>
              </a:rPr>
              <a:t>“False alarms”  - even some of the real scripts flagged as suspicious</a:t>
            </a:r>
          </a:p>
          <a:p>
            <a:pPr>
              <a:buFont typeface="Wingdings" panose="05000000000000000000" pitchFamily="2" charset="2"/>
              <a:buChar char="Ø"/>
            </a:pPr>
            <a:endParaRPr lang="en-US" sz="3000"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sz="3000" dirty="0">
                <a:latin typeface="Arial" panose="020B0604020202020204" pitchFamily="34" charset="0"/>
                <a:cs typeface="Arial" panose="020B0604020202020204" pitchFamily="34" charset="0"/>
              </a:rPr>
              <a:t>AI generated scripts attained higher scores than real ones</a:t>
            </a:r>
          </a:p>
          <a:p>
            <a:pPr>
              <a:buFont typeface="Wingdings" panose="05000000000000000000" pitchFamily="2" charset="2"/>
              <a:buChar char="Ø"/>
            </a:pPr>
            <a:endParaRPr lang="en-US" sz="3000" dirty="0">
              <a:latin typeface="Arial" panose="020B0604020202020204" pitchFamily="34" charset="0"/>
              <a:cs typeface="Arial" panose="020B0604020202020204" pitchFamily="34" charset="0"/>
            </a:endParaRPr>
          </a:p>
          <a:p>
            <a:endParaRPr lang="en-US" dirty="0"/>
          </a:p>
          <a:p>
            <a:endParaRPr lang="en-US" dirty="0"/>
          </a:p>
          <a:p>
            <a:endParaRPr lang="en-US" dirty="0"/>
          </a:p>
        </p:txBody>
      </p:sp>
    </p:spTree>
    <p:extLst>
      <p:ext uri="{BB962C8B-B14F-4D97-AF65-F5344CB8AC3E}">
        <p14:creationId xmlns:p14="http://schemas.microsoft.com/office/powerpoint/2010/main" val="35201181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F2A19D5F-B11E-4979-AE9C-E1D759AC07CE}"/>
              </a:ext>
            </a:extLst>
          </p:cNvPr>
          <p:cNvSpPr>
            <a:spLocks noGrp="1"/>
          </p:cNvSpPr>
          <p:nvPr>
            <p:ph idx="1"/>
          </p:nvPr>
        </p:nvSpPr>
        <p:spPr>
          <a:xfrm>
            <a:off x="771525" y="931862"/>
            <a:ext cx="10515600" cy="4813300"/>
          </a:xfrm>
        </p:spPr>
        <p:txBody>
          <a:bodyPr/>
          <a:lstStyle/>
          <a:p>
            <a:endParaRPr lang="en-US" dirty="0"/>
          </a:p>
          <a:p>
            <a:pPr>
              <a:buFont typeface="Wingdings" panose="05000000000000000000" pitchFamily="2" charset="2"/>
              <a:buChar char="Ø"/>
            </a:pPr>
            <a:r>
              <a:rPr lang="en-US" dirty="0">
                <a:latin typeface="Arial Black" panose="020B0A04020102020204" pitchFamily="34" charset="0"/>
                <a:ea typeface="Calibri" panose="020F0502020204030204" pitchFamily="34" charset="0"/>
                <a:cs typeface="Arial" panose="020B0604020202020204" pitchFamily="34" charset="0"/>
              </a:rPr>
              <a:t> </a:t>
            </a:r>
            <a:r>
              <a:rPr lang="en-US" sz="3600" dirty="0">
                <a:latin typeface="Arial" panose="020B0604020202020204" pitchFamily="34" charset="0"/>
                <a:ea typeface="Calibri" panose="020F0502020204030204" pitchFamily="34" charset="0"/>
                <a:cs typeface="Arial" panose="020B0604020202020204" pitchFamily="34" charset="0"/>
              </a:rPr>
              <a:t>Could test-takers using AI go undetected during exams?</a:t>
            </a:r>
            <a:r>
              <a:rPr lang="en-US" sz="3600" dirty="0">
                <a:latin typeface="Arial" panose="020B0604020202020204" pitchFamily="34" charset="0"/>
                <a:cs typeface="Arial" panose="020B0604020202020204" pitchFamily="34" charset="0"/>
              </a:rPr>
              <a:t>   </a:t>
            </a:r>
            <a:endParaRPr lang="en-US" b="1" dirty="0">
              <a:solidFill>
                <a:srgbClr val="FF0000"/>
              </a:solidFill>
              <a:latin typeface="Arial Black" panose="020B0A04020102020204" pitchFamily="34" charset="0"/>
            </a:endParaRPr>
          </a:p>
          <a:p>
            <a:pPr>
              <a:buFont typeface="Wingdings" panose="05000000000000000000" pitchFamily="2" charset="2"/>
              <a:buChar char="Ø"/>
            </a:pPr>
            <a:endParaRPr lang="en-US" dirty="0"/>
          </a:p>
          <a:p>
            <a:pPr>
              <a:buFont typeface="Wingdings" panose="05000000000000000000" pitchFamily="2" charset="2"/>
              <a:buChar char="Ø"/>
            </a:pPr>
            <a:r>
              <a:rPr lang="en-US" sz="3600" dirty="0">
                <a:latin typeface="Arial" panose="020B0604020202020204" pitchFamily="34" charset="0"/>
                <a:ea typeface="Calibri" panose="020F0502020204030204" pitchFamily="34" charset="0"/>
                <a:cs typeface="Arial" panose="020B0604020202020204" pitchFamily="34" charset="0"/>
              </a:rPr>
              <a:t>Would AI get a test-taker a better result? </a:t>
            </a:r>
            <a:endParaRPr lang="en-US" sz="3600" b="1" dirty="0">
              <a:solidFill>
                <a:srgbClr val="FF0000"/>
              </a:solidFill>
              <a:latin typeface="Arial Black" panose="020B0A04020102020204" pitchFamily="34" charset="0"/>
            </a:endParaRPr>
          </a:p>
          <a:p>
            <a:pPr>
              <a:buFont typeface="Wingdings" panose="05000000000000000000" pitchFamily="2" charset="2"/>
              <a:buChar char="Ø"/>
            </a:pPr>
            <a:endParaRPr lang="en-US" sz="3200" dirty="0"/>
          </a:p>
          <a:p>
            <a:pPr marL="0" indent="0">
              <a:buNone/>
            </a:pPr>
            <a:endParaRPr lang="en-US" sz="3200" dirty="0">
              <a:latin typeface="Arial" panose="020B0604020202020204" pitchFamily="34" charset="0"/>
              <a:cs typeface="Arial" panose="020B0604020202020204" pitchFamily="34" charset="0"/>
            </a:endParaRPr>
          </a:p>
          <a:p>
            <a:pPr>
              <a:buFont typeface="Wingdings" panose="05000000000000000000" pitchFamily="2" charset="2"/>
              <a:buChar char="Ø"/>
            </a:pPr>
            <a:endParaRPr lang="en-US" dirty="0"/>
          </a:p>
          <a:p>
            <a:pPr>
              <a:buFont typeface="Wingdings" panose="05000000000000000000" pitchFamily="2" charset="2"/>
              <a:buChar char="Ø"/>
            </a:pPr>
            <a:endParaRPr lang="en-US" dirty="0"/>
          </a:p>
          <a:p>
            <a:endParaRPr lang="en-US" dirty="0">
              <a:latin typeface="Arial Black" panose="020B0A04020102020204" pitchFamily="34" charset="0"/>
            </a:endParaRPr>
          </a:p>
        </p:txBody>
      </p:sp>
      <p:pic>
        <p:nvPicPr>
          <p:cNvPr id="5" name="Picture 4">
            <a:extLst>
              <a:ext uri="{FF2B5EF4-FFF2-40B4-BE49-F238E27FC236}">
                <a16:creationId xmlns="" xmlns:a16="http://schemas.microsoft.com/office/drawing/2014/main" id="{5B8323C6-42A2-4D58-BA3C-D522B0F184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0950" y="4997450"/>
            <a:ext cx="3738563" cy="1495425"/>
          </a:xfrm>
          <a:prstGeom prst="rect">
            <a:avLst/>
          </a:prstGeom>
        </p:spPr>
      </p:pic>
    </p:spTree>
    <p:extLst>
      <p:ext uri="{BB962C8B-B14F-4D97-AF65-F5344CB8AC3E}">
        <p14:creationId xmlns:p14="http://schemas.microsoft.com/office/powerpoint/2010/main" val="14462037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B1283D3-66CF-4E90-B541-BABA3CC1CAD4}"/>
              </a:ext>
            </a:extLst>
          </p:cNvPr>
          <p:cNvSpPr>
            <a:spLocks noGrp="1"/>
          </p:cNvSpPr>
          <p:nvPr>
            <p:ph type="title"/>
          </p:nvPr>
        </p:nvSpPr>
        <p:spPr>
          <a:xfrm>
            <a:off x="609600" y="612775"/>
            <a:ext cx="10515600" cy="1325563"/>
          </a:xfrm>
        </p:spPr>
        <p:txBody>
          <a:bodyPr>
            <a:normAutofit fontScale="90000"/>
          </a:bodyPr>
          <a:lstStyle/>
          <a:p>
            <a:r>
              <a:rPr lang="en-US" i="1" dirty="0">
                <a:latin typeface="Arial" panose="020B0604020202020204" pitchFamily="34" charset="0"/>
                <a:cs typeface="Arial" panose="020B0604020202020204" pitchFamily="34" charset="0"/>
              </a:rPr>
              <a:t>If raters can’t always tell real from fake, what does that mean for test integrity?</a:t>
            </a:r>
            <a:br>
              <a:rPr lang="en-US" i="1" dirty="0">
                <a:latin typeface="Arial" panose="020B0604020202020204" pitchFamily="34" charset="0"/>
                <a:cs typeface="Arial" panose="020B0604020202020204" pitchFamily="34" charset="0"/>
              </a:rPr>
            </a:br>
            <a:endParaRPr lang="en-US" dirty="0"/>
          </a:p>
        </p:txBody>
      </p:sp>
      <p:sp>
        <p:nvSpPr>
          <p:cNvPr id="3" name="Content Placeholder 2">
            <a:extLst>
              <a:ext uri="{FF2B5EF4-FFF2-40B4-BE49-F238E27FC236}">
                <a16:creationId xmlns="" xmlns:a16="http://schemas.microsoft.com/office/drawing/2014/main" id="{455630F6-0FD8-4011-AA6D-9AAC65A4BC39}"/>
              </a:ext>
            </a:extLst>
          </p:cNvPr>
          <p:cNvSpPr>
            <a:spLocks noGrp="1"/>
          </p:cNvSpPr>
          <p:nvPr>
            <p:ph idx="1"/>
          </p:nvPr>
        </p:nvSpPr>
        <p:spPr>
          <a:xfrm>
            <a:off x="685800" y="1371600"/>
            <a:ext cx="10668000" cy="4805363"/>
          </a:xfrm>
        </p:spPr>
        <p:txBody>
          <a:bodyPr>
            <a:normAutofit/>
          </a:bodyPr>
          <a:lstStyle/>
          <a:p>
            <a:endParaRPr lang="en-US" sz="3200" dirty="0"/>
          </a:p>
          <a:p>
            <a:pPr marL="0" indent="0">
              <a:buNone/>
            </a:pPr>
            <a:r>
              <a:rPr lang="en-US" dirty="0"/>
              <a:t> </a:t>
            </a:r>
            <a:endParaRPr lang="en-US" sz="3200" i="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 xmlns:a16="http://schemas.microsoft.com/office/drawing/2014/main" id="{C6384BDF-B068-4471-B449-14E8E17573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7924" y="2697163"/>
            <a:ext cx="6905625" cy="3130947"/>
          </a:xfrm>
          <a:prstGeom prst="rect">
            <a:avLst/>
          </a:prstGeom>
        </p:spPr>
      </p:pic>
    </p:spTree>
    <p:extLst>
      <p:ext uri="{BB962C8B-B14F-4D97-AF65-F5344CB8AC3E}">
        <p14:creationId xmlns:p14="http://schemas.microsoft.com/office/powerpoint/2010/main" val="41682554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pattFill prst="zigZag">
          <a:fgClr>
            <a:schemeClr val="accent3">
              <a:lumMod val="75000"/>
            </a:schemeClr>
          </a:fgClr>
          <a:bgClr>
            <a:schemeClr val="accent3">
              <a:lumMod val="50000"/>
            </a:schemeClr>
          </a:bgClr>
        </a:patt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 xmlns:a16="http://schemas.microsoft.com/office/drawing/2014/main" id="{62A21665-C64F-4BDA-B2DE-442D70605718}"/>
              </a:ext>
              <a:ext uri="{C183D7F6-B498-43B3-948B-1728B52AA6E4}">
                <adec:decorative xmlns="" xmlns:adec="http://schemas.microsoft.com/office/drawing/2017/decorative" val="1"/>
              </a:ext>
            </a:extLst>
          </p:cNvPr>
          <p:cNvGrpSpPr/>
          <p:nvPr/>
        </p:nvGrpSpPr>
        <p:grpSpPr>
          <a:xfrm>
            <a:off x="4325258" y="1544068"/>
            <a:ext cx="3541486" cy="3769865"/>
            <a:chOff x="4325258" y="1229517"/>
            <a:chExt cx="3541486" cy="3769865"/>
          </a:xfrm>
        </p:grpSpPr>
        <p:sp>
          <p:nvSpPr>
            <p:cNvPr id="12" name="Diamond 11">
              <a:extLst>
                <a:ext uri="{FF2B5EF4-FFF2-40B4-BE49-F238E27FC236}">
                  <a16:creationId xmlns="" xmlns:a16="http://schemas.microsoft.com/office/drawing/2014/main" id="{7DC8B409-5FAC-4539-B25A-26BE925A48AF}"/>
                </a:ext>
              </a:extLst>
            </p:cNvPr>
            <p:cNvSpPr/>
            <p:nvPr/>
          </p:nvSpPr>
          <p:spPr>
            <a:xfrm>
              <a:off x="4792319" y="2392018"/>
              <a:ext cx="2607364" cy="2607364"/>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Diamond 12">
              <a:extLst>
                <a:ext uri="{FF2B5EF4-FFF2-40B4-BE49-F238E27FC236}">
                  <a16:creationId xmlns="" xmlns:a16="http://schemas.microsoft.com/office/drawing/2014/main" id="{91498E2F-539C-46D3-AF7C-BB1DAE76B114}"/>
                </a:ext>
              </a:extLst>
            </p:cNvPr>
            <p:cNvSpPr/>
            <p:nvPr/>
          </p:nvSpPr>
          <p:spPr>
            <a:xfrm>
              <a:off x="4325258" y="1229517"/>
              <a:ext cx="3541486" cy="3541486"/>
            </a:xfrm>
            <a:prstGeom prst="diamond">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Title 1">
            <a:extLst>
              <a:ext uri="{FF2B5EF4-FFF2-40B4-BE49-F238E27FC236}">
                <a16:creationId xmlns="" xmlns:a16="http://schemas.microsoft.com/office/drawing/2014/main" id="{FA061601-468D-486D-B8EE-42BD1BE3ADCC}"/>
              </a:ext>
            </a:extLst>
          </p:cNvPr>
          <p:cNvSpPr>
            <a:spLocks noGrp="1"/>
          </p:cNvSpPr>
          <p:nvPr>
            <p:ph type="ctrTitle"/>
          </p:nvPr>
        </p:nvSpPr>
        <p:spPr>
          <a:xfrm>
            <a:off x="1524000" y="2930403"/>
            <a:ext cx="9144000" cy="997196"/>
          </a:xfrm>
        </p:spPr>
        <p:txBody>
          <a:bodyPr lIns="0" tIns="0" rIns="0" bIns="0" anchor="ctr">
            <a:spAutoFit/>
          </a:bodyPr>
          <a:lstStyle/>
          <a:p>
            <a:r>
              <a:rPr lang="en-US" sz="7200" b="1" dirty="0">
                <a:solidFill>
                  <a:schemeClr val="bg1"/>
                </a:solidFill>
              </a:rPr>
              <a:t>Thank You</a:t>
            </a:r>
            <a:endParaRPr lang="en-US" sz="7200" dirty="0">
              <a:solidFill>
                <a:schemeClr val="accent4"/>
              </a:solidFill>
            </a:endParaRPr>
          </a:p>
        </p:txBody>
      </p:sp>
    </p:spTree>
    <p:extLst>
      <p:ext uri="{BB962C8B-B14F-4D97-AF65-F5344CB8AC3E}">
        <p14:creationId xmlns:p14="http://schemas.microsoft.com/office/powerpoint/2010/main" val="1923038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0C9E39E7-12D1-4BC7-917B-49E5238CDE1B}"/>
              </a:ext>
            </a:extLst>
          </p:cNvPr>
          <p:cNvSpPr/>
          <p:nvPr/>
        </p:nvSpPr>
        <p:spPr>
          <a:xfrm>
            <a:off x="554486" y="1032933"/>
            <a:ext cx="10206647" cy="3046988"/>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indent="0">
              <a:buNone/>
            </a:pPr>
            <a:r>
              <a:rPr lang="en-US" sz="4800" b="1" i="1" cap="none" spc="0" dirty="0">
                <a:ln/>
                <a:solidFill>
                  <a:schemeClr val="accent3"/>
                </a:solidFill>
                <a:effectLst/>
                <a:latin typeface="Arial" panose="020B0604020202020204" pitchFamily="34" charset="0"/>
                <a:cs typeface="Arial" panose="020B0604020202020204" pitchFamily="34" charset="0"/>
              </a:rPr>
              <a:t>“Basically, I have been compelled by curiosity.” </a:t>
            </a:r>
          </a:p>
          <a:p>
            <a:pPr marL="0" indent="0">
              <a:buNone/>
            </a:pPr>
            <a:endParaRPr lang="en-US" sz="4800" b="1" i="1" dirty="0">
              <a:ln/>
              <a:solidFill>
                <a:schemeClr val="accent3"/>
              </a:solidFill>
              <a:latin typeface="Arial" panose="020B0604020202020204" pitchFamily="34" charset="0"/>
              <a:cs typeface="Arial" panose="020B0604020202020204" pitchFamily="34" charset="0"/>
            </a:endParaRPr>
          </a:p>
          <a:p>
            <a:pPr marL="0" indent="0">
              <a:buNone/>
            </a:pPr>
            <a:r>
              <a:rPr lang="en-US" sz="4800" b="1" i="1" cap="none" spc="0" dirty="0">
                <a:ln/>
                <a:solidFill>
                  <a:schemeClr val="accent3"/>
                </a:solidFill>
                <a:effectLst/>
                <a:latin typeface="Arial" panose="020B0604020202020204" pitchFamily="34" charset="0"/>
                <a:cs typeface="Arial" panose="020B0604020202020204" pitchFamily="34" charset="0"/>
              </a:rPr>
              <a:t>- Mary Leakey </a:t>
            </a:r>
            <a:endParaRPr lang="en-US" sz="4800" b="1" cap="none" spc="0" dirty="0">
              <a:ln/>
              <a:solidFill>
                <a:schemeClr val="accent3"/>
              </a:solidFill>
              <a:effectLst/>
            </a:endParaRPr>
          </a:p>
        </p:txBody>
      </p:sp>
      <p:pic>
        <p:nvPicPr>
          <p:cNvPr id="10" name="Picture 9">
            <a:extLst>
              <a:ext uri="{FF2B5EF4-FFF2-40B4-BE49-F238E27FC236}">
                <a16:creationId xmlns="" xmlns:a16="http://schemas.microsoft.com/office/drawing/2014/main" id="{CE91F98A-04AF-49AB-BC35-CC9862DA66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1149" y="2379133"/>
            <a:ext cx="5956365" cy="3109424"/>
          </a:xfrm>
          <a:prstGeom prst="rect">
            <a:avLst/>
          </a:prstGeom>
        </p:spPr>
      </p:pic>
    </p:spTree>
    <p:extLst>
      <p:ext uri="{BB962C8B-B14F-4D97-AF65-F5344CB8AC3E}">
        <p14:creationId xmlns:p14="http://schemas.microsoft.com/office/powerpoint/2010/main" val="642369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EE8A6CE-B738-4413-80C0-20CF29A579C7}"/>
              </a:ext>
            </a:extLst>
          </p:cNvPr>
          <p:cNvSpPr>
            <a:spLocks noGrp="1"/>
          </p:cNvSpPr>
          <p:nvPr>
            <p:ph type="title"/>
          </p:nvPr>
        </p:nvSpPr>
        <p:spPr>
          <a:xfrm>
            <a:off x="638175" y="323851"/>
            <a:ext cx="10715625" cy="1366838"/>
          </a:xfrm>
        </p:spPr>
        <p:txBody>
          <a:bodyPr>
            <a:normAutofit fontScale="90000"/>
          </a:bodyPr>
          <a:lstStyle/>
          <a:p>
            <a:pPr algn="ctr"/>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If an AI took your national writing test tomorrow, would you know? </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pic>
        <p:nvPicPr>
          <p:cNvPr id="5" name="Content Placeholder 4">
            <a:extLst>
              <a:ext uri="{FF2B5EF4-FFF2-40B4-BE49-F238E27FC236}">
                <a16:creationId xmlns="" xmlns:a16="http://schemas.microsoft.com/office/drawing/2014/main" id="{7EEF7801-ED08-4C0F-9CCE-33BC3393830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4374" y="1690690"/>
            <a:ext cx="10544175" cy="4767260"/>
          </a:xfrm>
        </p:spPr>
      </p:pic>
    </p:spTree>
    <p:extLst>
      <p:ext uri="{BB962C8B-B14F-4D97-AF65-F5344CB8AC3E}">
        <p14:creationId xmlns:p14="http://schemas.microsoft.com/office/powerpoint/2010/main" val="2530395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15B7ACA-1572-4ACF-B740-266028513905}"/>
              </a:ext>
            </a:extLst>
          </p:cNvPr>
          <p:cNvSpPr>
            <a:spLocks noGrp="1"/>
          </p:cNvSpPr>
          <p:nvPr>
            <p:ph type="title"/>
          </p:nvPr>
        </p:nvSpPr>
        <p:spPr>
          <a:xfrm>
            <a:off x="238125" y="60325"/>
            <a:ext cx="11715750" cy="911225"/>
          </a:xfrm>
          <a:solidFill>
            <a:schemeClr val="accent3"/>
          </a:solidFill>
        </p:spPr>
        <p:txBody>
          <a:bodyPr>
            <a:normAutofit/>
          </a:bodyPr>
          <a:lstStyle/>
          <a:p>
            <a:r>
              <a:rPr lang="en-US" dirty="0">
                <a:latin typeface="Arial" panose="020B0604020202020204" pitchFamily="34" charset="0"/>
                <a:cs typeface="Arial" panose="020B0604020202020204" pitchFamily="34" charset="0"/>
              </a:rPr>
              <a:t>               Let’s play a guessing game  </a:t>
            </a:r>
          </a:p>
        </p:txBody>
      </p:sp>
      <p:pic>
        <p:nvPicPr>
          <p:cNvPr id="5" name="Content Placeholder 4">
            <a:extLst>
              <a:ext uri="{FF2B5EF4-FFF2-40B4-BE49-F238E27FC236}">
                <a16:creationId xmlns="" xmlns:a16="http://schemas.microsoft.com/office/drawing/2014/main" id="{5E42DBED-892D-4397-9C2B-3ED3925FC56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8150" y="855120"/>
            <a:ext cx="10887074" cy="5980655"/>
          </a:xfrm>
        </p:spPr>
      </p:pic>
    </p:spTree>
    <p:extLst>
      <p:ext uri="{BB962C8B-B14F-4D97-AF65-F5344CB8AC3E}">
        <p14:creationId xmlns:p14="http://schemas.microsoft.com/office/powerpoint/2010/main" val="2497131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B4712BA-690F-4E4E-A5FB-C3E6B2F34190}"/>
              </a:ext>
            </a:extLst>
          </p:cNvPr>
          <p:cNvSpPr>
            <a:spLocks noGrp="1"/>
          </p:cNvSpPr>
          <p:nvPr>
            <p:ph type="title"/>
          </p:nvPr>
        </p:nvSpPr>
        <p:spPr>
          <a:xfrm>
            <a:off x="202431" y="183089"/>
            <a:ext cx="11543297" cy="1325563"/>
          </a:xfrm>
        </p:spPr>
        <p:style>
          <a:lnRef idx="2">
            <a:schemeClr val="accent3">
              <a:shade val="50000"/>
            </a:schemeClr>
          </a:lnRef>
          <a:fillRef idx="1">
            <a:schemeClr val="accent3"/>
          </a:fillRef>
          <a:effectRef idx="0">
            <a:schemeClr val="accent3"/>
          </a:effectRef>
          <a:fontRef idx="minor">
            <a:schemeClr val="lt1"/>
          </a:fontRef>
        </p:style>
        <p:txBody>
          <a:bodyPr>
            <a:normAutofit fontScale="90000"/>
          </a:bodyPr>
          <a:lstStyle/>
          <a:p>
            <a:r>
              <a:rPr lang="en-US" dirty="0"/>
              <a:t>           </a:t>
            </a:r>
            <a:r>
              <a:rPr lang="en-US" sz="5300" dirty="0">
                <a:solidFill>
                  <a:schemeClr val="tx1"/>
                </a:solidFill>
                <a:latin typeface="Arial" panose="020B0604020202020204" pitchFamily="34" charset="0"/>
                <a:cs typeface="Arial" panose="020B0604020202020204" pitchFamily="34" charset="0"/>
              </a:rPr>
              <a:t>Respond at </a:t>
            </a:r>
            <a:r>
              <a:rPr lang="en-US" sz="5300" dirty="0">
                <a:solidFill>
                  <a:schemeClr val="tx1"/>
                </a:solidFill>
                <a:latin typeface="Arial" panose="020B0604020202020204" pitchFamily="34" charset="0"/>
                <a:cs typeface="Arial" panose="020B0604020202020204" pitchFamily="34" charset="0"/>
                <a:hlinkClick r:id="rId3" tooltip="Copy https://pe.app/bilc to clipboard">
                  <a:extLst>
                    <a:ext uri="{A12FA001-AC4F-418D-AE19-62706E023703}">
                      <ahyp:hlinkClr xmlns="" xmlns:ahyp="http://schemas.microsoft.com/office/drawing/2018/hyperlinkcolor" val="tx"/>
                    </a:ext>
                  </a:extLst>
                </a:hlinkClick>
              </a:rPr>
              <a:t>pe.app/ bilc </a:t>
            </a:r>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pic>
        <p:nvPicPr>
          <p:cNvPr id="5" name="Content Placeholder 4">
            <a:extLst>
              <a:ext uri="{FF2B5EF4-FFF2-40B4-BE49-F238E27FC236}">
                <a16:creationId xmlns="" xmlns:a16="http://schemas.microsoft.com/office/drawing/2014/main" id="{72EB8A8E-885D-4566-80DB-B952326C8C5D}"/>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971632" y="1353967"/>
            <a:ext cx="5054125" cy="5054125"/>
          </a:xfrm>
        </p:spPr>
        <p:style>
          <a:lnRef idx="1">
            <a:schemeClr val="accent3"/>
          </a:lnRef>
          <a:fillRef idx="3">
            <a:schemeClr val="accent3"/>
          </a:fillRef>
          <a:effectRef idx="2">
            <a:schemeClr val="accent3"/>
          </a:effectRef>
          <a:fontRef idx="minor">
            <a:schemeClr val="lt1"/>
          </a:fontRef>
        </p:style>
      </p:pic>
    </p:spTree>
    <p:extLst>
      <p:ext uri="{BB962C8B-B14F-4D97-AF65-F5344CB8AC3E}">
        <p14:creationId xmlns:p14="http://schemas.microsoft.com/office/powerpoint/2010/main" val="2835009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257" y="365125"/>
            <a:ext cx="11582400" cy="1325563"/>
          </a:xfrm>
          <a:solidFill>
            <a:schemeClr val="accent3"/>
          </a:solidFill>
        </p:spPr>
        <p:txBody>
          <a:bodyPr>
            <a:normAutofit/>
          </a:bodyPr>
          <a:lstStyle/>
          <a:p>
            <a:r>
              <a:rPr lang="en-US" sz="3600" dirty="0" smtClean="0">
                <a:latin typeface="Arial" panose="020B0604020202020204" pitchFamily="34" charset="0"/>
                <a:cs typeface="Arial" panose="020B0604020202020204" pitchFamily="34" charset="0"/>
              </a:rPr>
              <a:t>Live Poll: Results of 42 workshop delegates </a:t>
            </a:r>
            <a:endParaRPr lang="en-US" sz="3600" dirty="0"/>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74262" y="1938827"/>
            <a:ext cx="5680075" cy="4243526"/>
          </a:xfrm>
        </p:spPr>
      </p:pic>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009933" y="2002971"/>
            <a:ext cx="6133233" cy="4110445"/>
          </a:xfrm>
        </p:spPr>
      </p:pic>
    </p:spTree>
    <p:extLst>
      <p:ext uri="{BB962C8B-B14F-4D97-AF65-F5344CB8AC3E}">
        <p14:creationId xmlns:p14="http://schemas.microsoft.com/office/powerpoint/2010/main" val="2683380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7852552-7E41-4682-9D01-1257FC2541BB}"/>
              </a:ext>
            </a:extLst>
          </p:cNvPr>
          <p:cNvSpPr>
            <a:spLocks noGrp="1"/>
          </p:cNvSpPr>
          <p:nvPr>
            <p:ph type="title"/>
          </p:nvPr>
        </p:nvSpPr>
        <p:spPr>
          <a:xfrm>
            <a:off x="389466" y="1122895"/>
            <a:ext cx="8830734" cy="4968874"/>
          </a:xfrm>
        </p:spPr>
        <p:txBody>
          <a:bodyPr>
            <a:normAutofit/>
          </a:bodyPr>
          <a:lstStyle/>
          <a:p>
            <a:r>
              <a:rPr lang="en-US" dirty="0">
                <a:latin typeface="Arial Black" panose="020B0A04020102020204" pitchFamily="34" charset="0"/>
              </a:rPr>
              <a:t>You just played the same game my raters did – here’s how it went for them</a:t>
            </a:r>
            <a:br>
              <a:rPr lang="en-US" dirty="0">
                <a:latin typeface="Arial Black" panose="020B0A04020102020204" pitchFamily="34" charset="0"/>
              </a:rPr>
            </a:br>
            <a:r>
              <a:rPr lang="en-US" dirty="0">
                <a:latin typeface="Arial Black" panose="020B0A04020102020204" pitchFamily="34" charset="0"/>
              </a:rPr>
              <a:t/>
            </a:r>
            <a:br>
              <a:rPr lang="en-US" dirty="0">
                <a:latin typeface="Arial Black" panose="020B0A04020102020204" pitchFamily="34" charset="0"/>
              </a:rPr>
            </a:br>
            <a:r>
              <a:rPr lang="en-US" dirty="0">
                <a:latin typeface="Arial Black" panose="020B0A04020102020204" pitchFamily="34" charset="0"/>
              </a:rPr>
              <a:t> </a:t>
            </a:r>
          </a:p>
        </p:txBody>
      </p:sp>
      <p:pic>
        <p:nvPicPr>
          <p:cNvPr id="7" name="Content Placeholder 6" descr="Puzzle pieces">
            <a:extLst>
              <a:ext uri="{FF2B5EF4-FFF2-40B4-BE49-F238E27FC236}">
                <a16:creationId xmlns="" xmlns:a16="http://schemas.microsoft.com/office/drawing/2014/main" id="{1B07D956-5DE3-40FF-ABF7-449AB6E9710A}"/>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9103894" y="1122895"/>
            <a:ext cx="3088106" cy="3088106"/>
          </a:xfrm>
        </p:spPr>
      </p:pic>
    </p:spTree>
    <p:extLst>
      <p:ext uri="{BB962C8B-B14F-4D97-AF65-F5344CB8AC3E}">
        <p14:creationId xmlns:p14="http://schemas.microsoft.com/office/powerpoint/2010/main" val="3678841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261335-9111-4679-9411-0B73B546A92D}"/>
              </a:ext>
            </a:extLst>
          </p:cNvPr>
          <p:cNvSpPr>
            <a:spLocks noGrp="1"/>
          </p:cNvSpPr>
          <p:nvPr>
            <p:ph type="title"/>
          </p:nvPr>
        </p:nvSpPr>
        <p:spPr>
          <a:xfrm>
            <a:off x="237067" y="643421"/>
            <a:ext cx="11720445" cy="4332606"/>
          </a:xfrm>
          <a:ln>
            <a:solidFill>
              <a:schemeClr val="accent3"/>
            </a:solidFill>
          </a:ln>
        </p:spPr>
        <p:txBody>
          <a:bodyPr>
            <a:normAutofit fontScale="90000"/>
          </a:bodyPr>
          <a:lstStyle/>
          <a:p>
            <a:pPr algn="just"/>
            <a:r>
              <a:rPr lang="en-US" dirty="0"/>
              <a:t/>
            </a:r>
            <a:br>
              <a:rPr lang="en-US" dirty="0"/>
            </a:br>
            <a:r>
              <a:rPr lang="en-US" i="1" dirty="0">
                <a:latin typeface="Arial" panose="020B0604020202020204" pitchFamily="34" charset="0"/>
                <a:cs typeface="Arial" panose="020B0604020202020204" pitchFamily="34" charset="0"/>
              </a:rPr>
              <a:t>“</a:t>
            </a:r>
            <a:r>
              <a:rPr lang="en-US" sz="5300" i="1" dirty="0">
                <a:latin typeface="Arial" panose="020B0604020202020204" pitchFamily="34" charset="0"/>
                <a:cs typeface="Arial" panose="020B0604020202020204" pitchFamily="34" charset="0"/>
              </a:rPr>
              <a:t>Whether it’s an online or in-person test, security is vital to stopping the sometimes extraordinary lengths to which some candidates are prepared to go…”</a:t>
            </a:r>
            <a:br>
              <a:rPr lang="en-US" sz="5300" i="1" dirty="0">
                <a:latin typeface="Arial" panose="020B0604020202020204" pitchFamily="34" charset="0"/>
                <a:cs typeface="Arial" panose="020B0604020202020204" pitchFamily="34" charset="0"/>
              </a:rPr>
            </a:br>
            <a:endParaRPr lang="en-US" sz="5300" i="1" dirty="0">
              <a:latin typeface="Arial" panose="020B0604020202020204" pitchFamily="34" charset="0"/>
              <a:cs typeface="Arial" panose="020B0604020202020204" pitchFamily="34" charset="0"/>
            </a:endParaRPr>
          </a:p>
        </p:txBody>
      </p:sp>
      <p:pic>
        <p:nvPicPr>
          <p:cNvPr id="5" name="Content Placeholder 4">
            <a:extLst>
              <a:ext uri="{FF2B5EF4-FFF2-40B4-BE49-F238E27FC236}">
                <a16:creationId xmlns="" xmlns:a16="http://schemas.microsoft.com/office/drawing/2014/main" id="{87CDE4D4-C2B5-49B9-A616-B58BD5A34DE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478933" y="5133243"/>
            <a:ext cx="2461969" cy="1081336"/>
          </a:xfrm>
        </p:spPr>
      </p:pic>
    </p:spTree>
    <p:extLst>
      <p:ext uri="{BB962C8B-B14F-4D97-AF65-F5344CB8AC3E}">
        <p14:creationId xmlns:p14="http://schemas.microsoft.com/office/powerpoint/2010/main" val="2972893405"/>
      </p:ext>
    </p:extLst>
  </p:cSld>
  <p:clrMapOvr>
    <a:masterClrMapping/>
  </p:clrMapOvr>
</p:sld>
</file>

<file path=ppt/theme/theme1.xml><?xml version="1.0" encoding="utf-8"?>
<a:theme xmlns:a="http://schemas.openxmlformats.org/drawingml/2006/main" name="Office Theme">
  <a:themeElements>
    <a:clrScheme name="Custom 73">
      <a:dk1>
        <a:srgbClr val="000000"/>
      </a:dk1>
      <a:lt1>
        <a:sysClr val="window" lastClr="FFFFFF"/>
      </a:lt1>
      <a:dk2>
        <a:srgbClr val="585858"/>
      </a:dk2>
      <a:lt2>
        <a:srgbClr val="E3E3E3"/>
      </a:lt2>
      <a:accent1>
        <a:srgbClr val="E20613"/>
      </a:accent1>
      <a:accent2>
        <a:srgbClr val="A9C038"/>
      </a:accent2>
      <a:accent3>
        <a:srgbClr val="11AEC7"/>
      </a:accent3>
      <a:accent4>
        <a:srgbClr val="F59F26"/>
      </a:accent4>
      <a:accent5>
        <a:srgbClr val="0062A9"/>
      </a:accent5>
      <a:accent6>
        <a:srgbClr val="EB6047"/>
      </a:accent6>
      <a:hlink>
        <a:srgbClr val="8ED9F6"/>
      </a:hlink>
      <a:folHlink>
        <a:srgbClr val="C00000"/>
      </a:folHlink>
    </a:clrScheme>
    <a:fontScheme name="Modern 01">
      <a:majorFont>
        <a:latin typeface="Century Gothic"/>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78455520_Project analysis, from 24Slides_SL_V1.potx" id="{55E7247F-78B2-40DB-9AFE-D4DD42FA8F09}" vid="{22E2FD65-A32D-4798-AF43-CE42F250BDD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F609EDA-869E-4BE5-AE5D-B898C584B6FF}">
  <ds:schemaRefs>
    <ds:schemaRef ds:uri="http://www.w3.org/XML/1998/namespace"/>
    <ds:schemaRef ds:uri="http://purl.org/dc/terms/"/>
    <ds:schemaRef ds:uri="http://purl.org/dc/elements/1.1/"/>
    <ds:schemaRef ds:uri="http://schemas.microsoft.com/office/infopath/2007/PartnerControls"/>
    <ds:schemaRef ds:uri="http://schemas.microsoft.com/office/2006/metadata/properties"/>
    <ds:schemaRef ds:uri="16c05727-aa75-4e4a-9b5f-8a80a1165891"/>
    <ds:schemaRef ds:uri="71af3243-3dd4-4a8d-8c0d-dd76da1f02a5"/>
    <ds:schemaRef ds:uri="http://schemas.microsoft.com/office/2006/documentManagement/type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61A00BBF-EEBB-4E18-B8CB-F926EAAC48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FD05317-60D6-4B3A-8545-888496D1A8E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TM04033921[[fn=Damask]]</Template>
  <TotalTime>0</TotalTime>
  <Words>626</Words>
  <Application>Microsoft Office PowerPoint</Application>
  <PresentationFormat>Widescreen</PresentationFormat>
  <Paragraphs>183</Paragraphs>
  <Slides>26</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vt:lpstr>
      <vt:lpstr>Arial Black</vt:lpstr>
      <vt:lpstr>Calibri</vt:lpstr>
      <vt:lpstr>Century Gothic</vt:lpstr>
      <vt:lpstr>Segoe UI</vt:lpstr>
      <vt:lpstr>Segoe UI Light</vt:lpstr>
      <vt:lpstr>Times New Roman</vt:lpstr>
      <vt:lpstr>Wingdings</vt:lpstr>
      <vt:lpstr>Office Theme</vt:lpstr>
      <vt:lpstr>Proficient or Pretentious? Can we tell the Difference? Exploring rater sensitivity to inauthentic scripts   An Experiment by Tamar Shalamberidze  Testing Division, Ministry of Defence of Georgia  The Hague, Netherlands  2-4 September, 2025 </vt:lpstr>
      <vt:lpstr>       Why do we test Writing ? </vt:lpstr>
      <vt:lpstr>PowerPoint Presentation</vt:lpstr>
      <vt:lpstr> If an AI took your national writing test tomorrow, would you know?  </vt:lpstr>
      <vt:lpstr>               Let’s play a guessing game  </vt:lpstr>
      <vt:lpstr>           Respond at pe.app/ bilc  </vt:lpstr>
      <vt:lpstr>Live Poll: Results of 42 workshop delegates </vt:lpstr>
      <vt:lpstr>You just played the same game my raters did – here’s how it went for them   </vt:lpstr>
      <vt:lpstr> “Whether it’s an online or in-person test, security is vital to stopping the sometimes extraordinary lengths to which some candidates are prepared to go…” </vt:lpstr>
      <vt:lpstr>How it all started </vt:lpstr>
      <vt:lpstr>From Curiosity to a small-scale experiment</vt:lpstr>
      <vt:lpstr>Project analysis slide 3</vt:lpstr>
      <vt:lpstr>  Countries involved </vt:lpstr>
      <vt:lpstr>Project analysis slide 4</vt:lpstr>
      <vt:lpstr>PowerPoint Presentation</vt:lpstr>
      <vt:lpstr>Findings – Informed Group “Detectives”</vt:lpstr>
      <vt:lpstr> Stage 1 — Blind Rating Uninformed Group – Blind Raters   </vt:lpstr>
      <vt:lpstr> Stage II — AI vs Human Writing Study Uninformed Group – Blind Raters  </vt:lpstr>
      <vt:lpstr>Findings – Uninformed Group </vt:lpstr>
      <vt:lpstr>Interesting Observations </vt:lpstr>
      <vt:lpstr>Project analysis slide 8</vt:lpstr>
      <vt:lpstr> </vt:lpstr>
      <vt:lpstr>Closing remarks  </vt:lpstr>
      <vt:lpstr>PowerPoint Presentation</vt:lpstr>
      <vt:lpstr>If raters can’t always tell real from fake, what does that mean for test integrity? </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2025-08-29T16:01:19Z</dcterms:created>
  <dcterms:modified xsi:type="dcterms:W3CDTF">2025-09-17T06:01:16Z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