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handoutMasterIdLst>
    <p:handoutMasterId r:id="rId17"/>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9911" autoAdjust="0"/>
  </p:normalViewPr>
  <p:slideViewPr>
    <p:cSldViewPr snapToGrid="0">
      <p:cViewPr varScale="1">
        <p:scale>
          <a:sx n="86" d="100"/>
          <a:sy n="86" d="100"/>
        </p:scale>
        <p:origin x="96" y="60"/>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t>10/11/2025</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t>10/11/2025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How presentation will benefit audience: Adult learners are more interested in a subject if they know how or why it is important to them.</a:t>
            </a:r>
          </a:p>
          <a:p>
            <a:pPr marL="171450" indent="-171450">
              <a:buFont typeface="Arial" panose="020B0604020202020204" pitchFamily="34" charset="0"/>
              <a:buChar char="•"/>
            </a:pPr>
            <a:r>
              <a:rPr lang="en-US" dirty="0"/>
              <a:t>Presenter’s level of expertise in the subject: Briefly state your credentials in this area, or explain why participants should listen to you.</a:t>
            </a:r>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dirty="0"/>
          </a:p>
        </p:txBody>
      </p:sp>
    </p:spTree>
    <p:extLst>
      <p:ext uri="{BB962C8B-B14F-4D97-AF65-F5344CB8AC3E}">
        <p14:creationId xmlns:p14="http://schemas.microsoft.com/office/powerpoint/2010/main" val="11886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descriptions should be brief.</a:t>
            </a:r>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dirty="0"/>
          </a:p>
        </p:txBody>
      </p:sp>
    </p:spTree>
    <p:extLst>
      <p:ext uri="{BB962C8B-B14F-4D97-AF65-F5344CB8AC3E}">
        <p14:creationId xmlns:p14="http://schemas.microsoft.com/office/powerpoint/2010/main" val="955871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Example objectives</a:t>
            </a:r>
          </a:p>
          <a:p>
            <a:pPr marL="0" indent="0">
              <a:buFont typeface="Arial" panose="020B0604020202020204" pitchFamily="34" charset="0"/>
              <a:buNone/>
            </a:pPr>
            <a:r>
              <a:rPr lang="en-US" dirty="0"/>
              <a:t>At the end of this lesson, you will be able to:</a:t>
            </a:r>
          </a:p>
          <a:p>
            <a:pPr marL="171450" indent="-171450">
              <a:buFont typeface="Arial" panose="020B0604020202020204" pitchFamily="34" charset="0"/>
              <a:buChar char="•"/>
            </a:pPr>
            <a:r>
              <a:rPr lang="en-US" dirty="0"/>
              <a:t>Save files to the team Web server.</a:t>
            </a:r>
          </a:p>
          <a:p>
            <a:pPr marL="171450" indent="-171450">
              <a:buFont typeface="Arial" panose="020B0604020202020204" pitchFamily="34" charset="0"/>
              <a:buChar char="•"/>
            </a:pPr>
            <a:r>
              <a:rPr lang="en-US" dirty="0"/>
              <a:t>Move files to different locations on the team Web server.</a:t>
            </a:r>
          </a:p>
          <a:p>
            <a:pPr marL="171450" indent="-171450">
              <a:buFont typeface="Arial" panose="020B0604020202020204" pitchFamily="34" charset="0"/>
              <a:buChar char="•"/>
            </a:pPr>
            <a:r>
              <a:rPr lang="en-US" dirty="0"/>
              <a:t>Share files on the team Web server.</a:t>
            </a:r>
          </a:p>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4</a:t>
            </a:fld>
            <a:endParaRPr lang="en-US" dirty="0"/>
          </a:p>
        </p:txBody>
      </p:sp>
    </p:spTree>
    <p:extLst>
      <p:ext uri="{BB962C8B-B14F-4D97-AF65-F5344CB8AC3E}">
        <p14:creationId xmlns:p14="http://schemas.microsoft.com/office/powerpoint/2010/main" val="3069441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t>7</a:t>
            </a:fld>
            <a:endParaRPr lang="en-US" dirty="0"/>
          </a:p>
        </p:txBody>
      </p:sp>
    </p:spTree>
    <p:extLst>
      <p:ext uri="{BB962C8B-B14F-4D97-AF65-F5344CB8AC3E}">
        <p14:creationId xmlns:p14="http://schemas.microsoft.com/office/powerpoint/2010/main" val="908655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p:nvPr>
        </p:nvSpPr>
        <p:spPr>
          <a:xfrm>
            <a:off x="609600" y="2389009"/>
            <a:ext cx="112776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17" name="Footer Placeholder 16"/>
          <p:cNvSpPr>
            <a:spLocks noGrp="1"/>
          </p:cNvSpPr>
          <p:nvPr>
            <p:ph type="ftr" sz="quarter" idx="11"/>
          </p:nvPr>
        </p:nvSpPr>
        <p:spPr>
          <a:xfrm>
            <a:off x="7265116" y="4205288"/>
            <a:ext cx="1727200" cy="457200"/>
          </a:xfrm>
        </p:spPr>
        <p:txBody>
          <a:bodyPr/>
          <a:lstStyle>
            <a:lvl1pPr>
              <a:defRPr>
                <a:solidFill>
                  <a:schemeClr val="accent2">
                    <a:lumMod val="75000"/>
                  </a:schemeClr>
                </a:solidFill>
              </a:defRPr>
            </a:lvl1pPr>
          </a:lstStyle>
          <a:p>
            <a:r>
              <a:rPr lang="en-US"/>
              <a:t>Add a footer</a:t>
            </a:r>
            <a:endParaRPr lang="en-US" dirty="0"/>
          </a:p>
        </p:txBody>
      </p:sp>
      <p:sp>
        <p:nvSpPr>
          <p:cNvPr id="28" name="Date Placeholder 27"/>
          <p:cNvSpPr>
            <a:spLocks noGrp="1"/>
          </p:cNvSpPr>
          <p:nvPr>
            <p:ph type="dt" sz="half" idx="10"/>
          </p:nvPr>
        </p:nvSpPr>
        <p:spPr>
          <a:xfrm>
            <a:off x="9043832" y="4206240"/>
            <a:ext cx="1280160" cy="457200"/>
          </a:xfrm>
        </p:spPr>
        <p:txBody>
          <a:bodyPr/>
          <a:lstStyle>
            <a:lvl1pPr>
              <a:defRPr>
                <a:solidFill>
                  <a:schemeClr val="accent2">
                    <a:lumMod val="75000"/>
                  </a:schemeClr>
                </a:solidFill>
              </a:defRPr>
            </a:lvl1pPr>
          </a:lstStyle>
          <a:p>
            <a:fld id="{4E708F12-96AD-4ED4-8132-A78F5E42C1F5}" type="datetime1">
              <a:rPr lang="en-US" smtClean="0"/>
              <a:pPr/>
              <a:t>10/11/2025</a:t>
            </a:fld>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lvl1pPr>
              <a:defRPr/>
            </a:lvl1pPr>
            <a:lvl5pPr>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7FA170-8299-44AD-AEEF-FC686C3D7804}" type="datetime1">
              <a:rPr lang="en-US" smtClean="0"/>
              <a:t>10/11/2025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1143000"/>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1143000"/>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2231763A-68EC-4ECD-9620-D9FE9CDDD622}" type="datetime1">
              <a:rPr lang="en-US" smtClean="0"/>
              <a:t>10/11/2025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98BEDD-6160-49BB-B372-861DE7DE9BA5}" type="datetime1">
              <a:rPr lang="en-US" smtClean="0"/>
              <a:t>10/11/2025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AAE819F-B7FD-4B29-8F66-9E318144BC2A}" type="datetime1">
              <a:rPr lang="en-US" smtClean="0"/>
              <a:t>10/11/2025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D4CA159C-B6E0-4F10-9F4A-2FA57003B139}" type="datetime1">
              <a:rPr lang="en-US" smtClean="0"/>
              <a:t>10/11/2025</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8" name="Footer Placeholder 27"/>
          <p:cNvSpPr>
            <a:spLocks noGrp="1"/>
          </p:cNvSpPr>
          <p:nvPr>
            <p:ph type="ftr" sz="quarter" idx="12"/>
          </p:nvPr>
        </p:nvSpPr>
        <p:spPr/>
        <p:txBody>
          <a:bodyPr rtlCol="0"/>
          <a:lstStyle/>
          <a:p>
            <a:r>
              <a:rPr lang="en-US" dirty="0"/>
              <a:t>Add a footer</a:t>
            </a:r>
          </a:p>
        </p:txBody>
      </p:sp>
      <p:sp>
        <p:nvSpPr>
          <p:cNvPr id="26" name="Date Placeholder 25"/>
          <p:cNvSpPr>
            <a:spLocks noGrp="1"/>
          </p:cNvSpPr>
          <p:nvPr>
            <p:ph type="dt" sz="half" idx="10"/>
          </p:nvPr>
        </p:nvSpPr>
        <p:spPr/>
        <p:txBody>
          <a:bodyPr rtlCol="0"/>
          <a:lstStyle/>
          <a:p>
            <a:fld id="{8170CBBB-D1D1-4386-A5E9-07F3477B78F3}" type="datetime1">
              <a:rPr lang="en-US" smtClean="0"/>
              <a:t>10/11/2025</a:t>
            </a:fld>
            <a:endParaRPr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4" name="Footer Placeholder 3"/>
          <p:cNvSpPr>
            <a:spLocks noGrp="1"/>
          </p:cNvSpPr>
          <p:nvPr>
            <p:ph type="ftr" sz="quarter" idx="11"/>
          </p:nvPr>
        </p:nvSpPr>
        <p:spPr>
          <a:xfrm>
            <a:off x="7010400" y="612648"/>
            <a:ext cx="1767840" cy="457200"/>
          </a:xfrm>
        </p:spPr>
        <p:txBody>
          <a:bodyPr/>
          <a:lstStyle/>
          <a:p>
            <a:r>
              <a:rPr lang="en-US" dirty="0"/>
              <a:t>Add a footer</a:t>
            </a:r>
          </a:p>
        </p:txBody>
      </p:sp>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t>10/11/2025</a:t>
            </a:fld>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B9234BD7-6953-492C-921B-E68B2D7F14C8}" type="datetime1">
              <a:rPr lang="en-US" smtClean="0"/>
              <a:t>10/11/2025</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1101970"/>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5A17D9B-D4D3-4E23-88DF-2E354FA43196}" type="datetime1">
              <a:rPr lang="en-US" smtClean="0"/>
              <a:t>10/11/2025</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41F67C5-D04E-4576-B61C-12ABA14BBD6C}" type="datetime1">
              <a:rPr lang="en-US" smtClean="0"/>
              <a:t>10/11/2025</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smtClean="0"/>
              <a:t>Click to edit Master title style</a:t>
            </a:r>
            <a:endParaRPr kumimoji="0"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1100">
                <a:solidFill>
                  <a:schemeClr val="accent2">
                    <a:lumMod val="75000"/>
                  </a:schemeClr>
                </a:solidFill>
              </a:defRPr>
            </a:lvl1pPr>
          </a:lstStyle>
          <a:p>
            <a:r>
              <a:rPr lang="en-US"/>
              <a:t>Add a footer</a:t>
            </a:r>
            <a:endParaRPr lang="en-US" dirty="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1100">
                <a:solidFill>
                  <a:schemeClr val="accent2">
                    <a:lumMod val="75000"/>
                  </a:schemeClr>
                </a:solidFill>
              </a:defRPr>
            </a:lvl1pPr>
          </a:lstStyle>
          <a:p>
            <a:fld id="{C20F09E4-6EA4-4BF3-9FC8-FF40373B88E6}" type="datetime1">
              <a:rPr lang="en-US" smtClean="0"/>
              <a:pPr/>
              <a:t>10/11/2025</a:t>
            </a:fld>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udlguidelines.cast.org/" TargetMode="External"/><Relationship Id="rId2" Type="http://schemas.openxmlformats.org/officeDocument/2006/relationships/hyperlink" Target="https://www.gse.harvard.edu/ideas/edcast/23/02/educating-world-artificial-intelligence" TargetMode="External"/><Relationship Id="rId1" Type="http://schemas.openxmlformats.org/officeDocument/2006/relationships/slideLayout" Target="../slideLayouts/slideLayout2.xml"/><Relationship Id="rId5" Type="http://schemas.openxmlformats.org/officeDocument/2006/relationships/hyperlink" Target="http://e-repository.perpus.iainsalatiga.ac.id/21414" TargetMode="External"/><Relationship Id="rId4" Type="http://schemas.openxmlformats.org/officeDocument/2006/relationships/hyperlink" Target="https://doi.org/10.22214/ijraset.2024.65088"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elisareci.weebly.com/uploads/2/0/3/7/20379979/teknologjia_ne_mesimdhenie.pdf" TargetMode="External"/><Relationship Id="rId2" Type="http://schemas.openxmlformats.org/officeDocument/2006/relationships/hyperlink" Target="https://doi.org/10.70315/uloap.ullli.2024.0102002" TargetMode="External"/><Relationship Id="rId1" Type="http://schemas.openxmlformats.org/officeDocument/2006/relationships/slideLayout" Target="../slideLayouts/slideLayout2.xml"/><Relationship Id="rId6" Type="http://schemas.openxmlformats.org/officeDocument/2006/relationships/hyperlink" Target="https://&#235;eb.archive.org/&#235;eb/20161123053855/https:/www.bloomberg.com/neWs/articles/2015-12-08/why-2015-Was-a-breakthrough-year-in-artificial-intelligence" TargetMode="External"/><Relationship Id="rId5" Type="http://schemas.openxmlformats.org/officeDocument/2006/relationships/hyperlink" Target="http://readwrite.com/2013/01/15/virtual-personal-assistants-the-future-of-your-smartphone-infographic" TargetMode="External"/><Relationship Id="rId4" Type="http://schemas.openxmlformats.org/officeDocument/2006/relationships/hyperlink" Target="https://www.theregister.com/2024/02/27/us_military_maven_ai_use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3893" y="2285978"/>
            <a:ext cx="11277600" cy="1470025"/>
          </a:xfrm>
        </p:spPr>
        <p:txBody>
          <a:bodyPr>
            <a:normAutofit fontScale="90000"/>
          </a:bodyPr>
          <a:lstStyle/>
          <a:p>
            <a:r>
              <a:rPr lang="en-GB" b="1" i="1" dirty="0" smtClean="0"/>
              <a:t/>
            </a:r>
            <a:br>
              <a:rPr lang="en-GB" b="1" i="1" dirty="0" smtClean="0"/>
            </a:br>
            <a:r>
              <a:rPr lang="en-GB" b="1" i="1" dirty="0"/>
              <a:t/>
            </a:r>
            <a:br>
              <a:rPr lang="en-GB" b="1" i="1" dirty="0"/>
            </a:br>
            <a:r>
              <a:rPr lang="en-GB" b="1" i="1" dirty="0" smtClean="0"/>
              <a:t/>
            </a:r>
            <a:br>
              <a:rPr lang="en-GB" b="1" i="1" dirty="0" smtClean="0"/>
            </a:br>
            <a:r>
              <a:rPr lang="en-GB" b="1" i="1" dirty="0"/>
              <a:t/>
            </a:r>
            <a:br>
              <a:rPr lang="en-GB" b="1" i="1" dirty="0"/>
            </a:br>
            <a:r>
              <a:rPr lang="en-GB" b="1" i="1" dirty="0" smtClean="0"/>
              <a:t/>
            </a:r>
            <a:br>
              <a:rPr lang="en-GB" b="1" i="1" dirty="0" smtClean="0"/>
            </a:br>
            <a:r>
              <a:rPr lang="en-GB" b="1" i="1" dirty="0"/>
              <a:t/>
            </a:r>
            <a:br>
              <a:rPr lang="en-GB" b="1" i="1" dirty="0"/>
            </a:br>
            <a:r>
              <a:rPr lang="en-GB" b="1" i="1" dirty="0" smtClean="0"/>
              <a:t>RESHAPING </a:t>
            </a:r>
            <a:r>
              <a:rPr lang="en-GB" b="1" i="1" dirty="0"/>
              <a:t>EDUCATIONAL METHODOLOGIES TO FIT </a:t>
            </a:r>
            <a:r>
              <a:rPr lang="en-GB" b="1" i="1" dirty="0" smtClean="0"/>
              <a:t>AI</a:t>
            </a:r>
            <a:r>
              <a:rPr lang="en-GB" b="1" dirty="0" smtClean="0"/>
              <a:t/>
            </a:r>
            <a:br>
              <a:rPr lang="en-GB" b="1" dirty="0" smtClean="0"/>
            </a:br>
            <a:r>
              <a:rPr lang="en-US" b="1" dirty="0"/>
              <a:t>TOPIC:</a:t>
            </a:r>
            <a:r>
              <a:rPr lang="en-GB" b="1" dirty="0"/>
              <a:t> Applying AI solutions to facilitate vocabulary </a:t>
            </a:r>
            <a:r>
              <a:rPr lang="en-GB" b="1" dirty="0" smtClean="0"/>
              <a:t>learning</a:t>
            </a:r>
            <a:r>
              <a:rPr lang="en-US" dirty="0"/>
              <a:t/>
            </a:r>
            <a:br>
              <a:rPr lang="en-US" dirty="0"/>
            </a:br>
            <a:r>
              <a:rPr lang="en-US" dirty="0"/>
              <a:t/>
            </a:r>
            <a:br>
              <a:rPr lang="en-US" dirty="0"/>
            </a:br>
            <a:endParaRPr lang="en-US" dirty="0"/>
          </a:p>
        </p:txBody>
      </p:sp>
      <p:sp>
        <p:nvSpPr>
          <p:cNvPr id="3" name="Subtitle 2"/>
          <p:cNvSpPr>
            <a:spLocks noGrp="1"/>
          </p:cNvSpPr>
          <p:nvPr>
            <p:ph type="subTitle" idx="1"/>
          </p:nvPr>
        </p:nvSpPr>
        <p:spPr/>
        <p:txBody>
          <a:bodyPr>
            <a:normAutofit/>
          </a:bodyPr>
          <a:lstStyle/>
          <a:p>
            <a:r>
              <a:rPr lang="en-US" sz="3200" dirty="0">
                <a:solidFill>
                  <a:srgbClr val="FF0000"/>
                </a:solidFill>
              </a:rPr>
              <a:t>Presented </a:t>
            </a:r>
            <a:r>
              <a:rPr lang="en-US" sz="3200" dirty="0" smtClean="0">
                <a:solidFill>
                  <a:srgbClr val="FF0000"/>
                </a:solidFill>
              </a:rPr>
              <a:t>by: DEBORA GJONI</a:t>
            </a:r>
            <a:endParaRPr lang="en-US" sz="3200" dirty="0">
              <a:solidFill>
                <a:srgbClr val="FF0000"/>
              </a:solidFill>
            </a:endParaRPr>
          </a:p>
          <a:p>
            <a:r>
              <a:rPr lang="en-US" sz="3200" dirty="0" smtClean="0">
                <a:solidFill>
                  <a:srgbClr val="FF0000"/>
                </a:solidFill>
              </a:rPr>
              <a:t>2025 NATO BILC PROFESSIONAL DEVELOPMENT SEMINAR</a:t>
            </a:r>
            <a:endParaRPr lang="en-US" sz="3200" dirty="0">
              <a:solidFill>
                <a:srgbClr val="FF0000"/>
              </a:solidFill>
            </a:endParaRPr>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sp>
        <p:nvSpPr>
          <p:cNvPr id="3" name="Content Placeholder 2"/>
          <p:cNvSpPr>
            <a:spLocks noGrp="1"/>
          </p:cNvSpPr>
          <p:nvPr>
            <p:ph idx="1"/>
          </p:nvPr>
        </p:nvSpPr>
        <p:spPr/>
        <p:txBody>
          <a:bodyPr>
            <a:normAutofit fontScale="55000" lnSpcReduction="20000"/>
          </a:bodyPr>
          <a:lstStyle/>
          <a:p>
            <a:r>
              <a:rPr lang="en-US" sz="4400" b="1" dirty="0"/>
              <a:t>Scenario: Coordination of a joint patrol with foreign allies (NATO)</a:t>
            </a:r>
            <a:endParaRPr lang="en-US" sz="4400" dirty="0"/>
          </a:p>
          <a:p>
            <a:r>
              <a:rPr lang="en-US" sz="4400" b="1" dirty="0"/>
              <a:t>Dialogue: Student vs. </a:t>
            </a:r>
            <a:r>
              <a:rPr lang="en-US" sz="4400" b="1" dirty="0" err="1"/>
              <a:t>Chatbot</a:t>
            </a:r>
            <a:r>
              <a:rPr lang="en-US" sz="4400" b="1" dirty="0"/>
              <a:t> (Allied Officer)</a:t>
            </a:r>
            <a:endParaRPr lang="en-US" sz="4400" dirty="0"/>
          </a:p>
          <a:p>
            <a:r>
              <a:rPr lang="en-US" sz="4400" b="1" dirty="0" err="1"/>
              <a:t>Chatbot</a:t>
            </a:r>
            <a:r>
              <a:rPr lang="en-US" sz="4400" b="1" dirty="0"/>
              <a:t>  (NATO Officer):</a:t>
            </a:r>
            <a:r>
              <a:rPr lang="en-US" sz="4400" dirty="0"/>
              <a:t/>
            </a:r>
            <a:br>
              <a:rPr lang="en-US" sz="4400" dirty="0"/>
            </a:br>
            <a:r>
              <a:rPr lang="en-US" sz="4400" dirty="0"/>
              <a:t>Good morning, Lieutenant. Are you ready for the joint patrol briefing?</a:t>
            </a:r>
          </a:p>
          <a:p>
            <a:r>
              <a:rPr lang="en-US" sz="4400" b="1" dirty="0"/>
              <a:t>Student:</a:t>
            </a:r>
            <a:r>
              <a:rPr lang="en-US" sz="4400" dirty="0"/>
              <a:t/>
            </a:r>
            <a:br>
              <a:rPr lang="en-US" sz="4400" dirty="0"/>
            </a:br>
            <a:r>
              <a:rPr lang="en-US" sz="4400" dirty="0"/>
              <a:t>Yes, good morning. I have prepared the map and patrol route.</a:t>
            </a:r>
          </a:p>
          <a:p>
            <a:r>
              <a:rPr lang="en-US" sz="4400" b="1" dirty="0" err="1"/>
              <a:t>Chatbot</a:t>
            </a:r>
            <a:r>
              <a:rPr lang="en-US" sz="4400" b="1" dirty="0"/>
              <a:t>:</a:t>
            </a:r>
            <a:r>
              <a:rPr lang="en-US" sz="4400" dirty="0"/>
              <a:t/>
            </a:r>
            <a:br>
              <a:rPr lang="en-US" sz="4400" dirty="0"/>
            </a:br>
            <a:r>
              <a:rPr lang="en-US" sz="4400" dirty="0"/>
              <a:t>Great. Could you walk me through the main path and the alternate one?</a:t>
            </a:r>
          </a:p>
          <a:p>
            <a:r>
              <a:rPr lang="en-US" sz="4400" b="1" dirty="0"/>
              <a:t>Student:</a:t>
            </a:r>
            <a:r>
              <a:rPr lang="en-US" sz="4400" dirty="0"/>
              <a:t/>
            </a:r>
            <a:br>
              <a:rPr lang="en-US" sz="4400" dirty="0"/>
            </a:br>
            <a:r>
              <a:rPr lang="en-US" sz="4400" dirty="0"/>
              <a:t>Sure. The primary route goes through Sector Alpha and reaches Checkpoint 4. If needed, we’ll switch to the secondary route through Sector Bravo, which reconnects w</a:t>
            </a:r>
            <a:r>
              <a:rPr lang="en-US" sz="4400" dirty="0" smtClean="0"/>
              <a:t>ith </a:t>
            </a:r>
            <a:r>
              <a:rPr lang="en-US" sz="4400" dirty="0"/>
              <a:t>the main path at Checkpoint 6.</a:t>
            </a:r>
          </a:p>
          <a:p>
            <a:pPr marL="109728" indent="0">
              <a:buNone/>
            </a:pPr>
            <a:endParaRPr lang="en-US" dirty="0"/>
          </a:p>
        </p:txBody>
      </p:sp>
    </p:spTree>
    <p:extLst>
      <p:ext uri="{BB962C8B-B14F-4D97-AF65-F5344CB8AC3E}">
        <p14:creationId xmlns:p14="http://schemas.microsoft.com/office/powerpoint/2010/main" val="415534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sp>
        <p:nvSpPr>
          <p:cNvPr id="4" name="Text Placeholder 3"/>
          <p:cNvSpPr>
            <a:spLocks noGrp="1"/>
          </p:cNvSpPr>
          <p:nvPr>
            <p:ph sz="half" idx="1"/>
          </p:nvPr>
        </p:nvSpPr>
        <p:spPr/>
        <p:txBody>
          <a:bodyPr>
            <a:normAutofit fontScale="92500" lnSpcReduction="20000"/>
          </a:bodyPr>
          <a:lstStyle/>
          <a:p>
            <a:r>
              <a:rPr lang="en-US" sz="2200" b="1" dirty="0" err="1"/>
              <a:t>Chatbot</a:t>
            </a:r>
            <a:r>
              <a:rPr lang="en-US" sz="2200" b="1" dirty="0"/>
              <a:t>:</a:t>
            </a:r>
            <a:r>
              <a:rPr lang="en-US" sz="2200" dirty="0"/>
              <a:t/>
            </a:r>
            <a:br>
              <a:rPr lang="en-US" sz="2200" dirty="0"/>
            </a:br>
            <a:r>
              <a:rPr lang="en-US" sz="2200" dirty="0"/>
              <a:t>Good. What are our main tasks during this patrol?</a:t>
            </a:r>
          </a:p>
          <a:p>
            <a:r>
              <a:rPr lang="en-US" sz="2200" b="1" dirty="0"/>
              <a:t>Student:</a:t>
            </a:r>
            <a:r>
              <a:rPr lang="en-US" sz="2200" dirty="0"/>
              <a:t/>
            </a:r>
            <a:br>
              <a:rPr lang="en-US" sz="2200" dirty="0"/>
            </a:br>
            <a:r>
              <a:rPr lang="en-US" sz="2200" dirty="0"/>
              <a:t>Our mission is to keep the area safe, watch for anything unusual, and report back to command.</a:t>
            </a:r>
          </a:p>
          <a:p>
            <a:r>
              <a:rPr lang="en-US" sz="2200" b="1" dirty="0" err="1"/>
              <a:t>Chatbot</a:t>
            </a:r>
            <a:r>
              <a:rPr lang="en-US" sz="2200" b="1" dirty="0"/>
              <a:t>:</a:t>
            </a:r>
            <a:r>
              <a:rPr lang="en-US" sz="2200" dirty="0"/>
              <a:t/>
            </a:r>
            <a:br>
              <a:rPr lang="en-US" sz="2200" dirty="0"/>
            </a:br>
            <a:r>
              <a:rPr lang="en-US" sz="2200" dirty="0"/>
              <a:t>Got it. How do we stay in touch during the operation?</a:t>
            </a:r>
          </a:p>
          <a:p>
            <a:r>
              <a:rPr lang="en-US" sz="2200" b="1" dirty="0"/>
              <a:t>Student:</a:t>
            </a:r>
            <a:r>
              <a:rPr lang="en-US" sz="2200" dirty="0"/>
              <a:t/>
            </a:r>
            <a:br>
              <a:rPr lang="en-US" sz="2200" dirty="0"/>
            </a:br>
            <a:r>
              <a:rPr lang="en-US" sz="2200" dirty="0"/>
              <a:t>We’ll use radio channel 2 for standard communication, and channel 4 if there’s an emergency.</a:t>
            </a:r>
          </a:p>
          <a:p>
            <a:r>
              <a:rPr lang="en-US" sz="2200" b="1" dirty="0" err="1"/>
              <a:t>Chatbot</a:t>
            </a:r>
            <a:r>
              <a:rPr lang="en-US" sz="2200" b="1" dirty="0"/>
              <a:t>:</a:t>
            </a:r>
            <a:r>
              <a:rPr lang="en-US" sz="2200" dirty="0"/>
              <a:t/>
            </a:r>
            <a:br>
              <a:rPr lang="en-US" sz="2200" dirty="0"/>
            </a:br>
            <a:r>
              <a:rPr lang="en-US" sz="2200" dirty="0"/>
              <a:t>Copy that. What is the call sign of your unit?</a:t>
            </a:r>
          </a:p>
          <a:p>
            <a:pPr marL="109728" indent="0">
              <a:buNone/>
            </a:pPr>
            <a:endParaRPr lang="en-US" dirty="0"/>
          </a:p>
        </p:txBody>
      </p:sp>
      <p:sp>
        <p:nvSpPr>
          <p:cNvPr id="5" name="Content Placeholder 4"/>
          <p:cNvSpPr>
            <a:spLocks noGrp="1"/>
          </p:cNvSpPr>
          <p:nvPr>
            <p:ph sz="half" idx="2"/>
          </p:nvPr>
        </p:nvSpPr>
        <p:spPr/>
        <p:txBody>
          <a:bodyPr>
            <a:normAutofit fontScale="92500" lnSpcReduction="20000"/>
          </a:bodyPr>
          <a:lstStyle/>
          <a:p>
            <a:r>
              <a:rPr lang="en-US" sz="2200" b="1" dirty="0"/>
              <a:t>Student:</a:t>
            </a:r>
            <a:r>
              <a:rPr lang="en-US" sz="2200" dirty="0"/>
              <a:t/>
            </a:r>
            <a:br>
              <a:rPr lang="en-US" sz="2200" dirty="0"/>
            </a:br>
            <a:r>
              <a:rPr lang="en-US" sz="2200" dirty="0"/>
              <a:t>We’re using the call sign Eagle Two.</a:t>
            </a:r>
          </a:p>
          <a:p>
            <a:r>
              <a:rPr lang="en-US" sz="2200" b="1" dirty="0" err="1"/>
              <a:t>Chatbot</a:t>
            </a:r>
            <a:r>
              <a:rPr lang="en-US" sz="2200" b="1" dirty="0"/>
              <a:t>:</a:t>
            </a:r>
            <a:r>
              <a:rPr lang="en-US" sz="2200" dirty="0"/>
              <a:t/>
            </a:r>
            <a:br>
              <a:rPr lang="en-US" sz="2200" dirty="0"/>
            </a:br>
            <a:r>
              <a:rPr lang="en-US" sz="2200" dirty="0"/>
              <a:t>Excellent. One final question — how long do you expect the patrol to take?</a:t>
            </a:r>
          </a:p>
          <a:p>
            <a:r>
              <a:rPr lang="en-US" sz="2200" b="1" dirty="0"/>
              <a:t>Student:</a:t>
            </a:r>
            <a:r>
              <a:rPr lang="en-US" sz="2200" dirty="0"/>
              <a:t/>
            </a:r>
            <a:br>
              <a:rPr lang="en-US" sz="2200" dirty="0"/>
            </a:br>
            <a:r>
              <a:rPr lang="en-US" sz="2200" dirty="0"/>
              <a:t>We plan to finish in about two hours, depending on the conditions.</a:t>
            </a:r>
          </a:p>
          <a:p>
            <a:r>
              <a:rPr lang="en-US" sz="2200" b="1" dirty="0" err="1"/>
              <a:t>Chatbot</a:t>
            </a:r>
            <a:r>
              <a:rPr lang="en-US" sz="2200" b="1" dirty="0"/>
              <a:t>:</a:t>
            </a:r>
            <a:r>
              <a:rPr lang="en-US" sz="2200" dirty="0"/>
              <a:t/>
            </a:r>
            <a:br>
              <a:rPr lang="en-US" sz="2200" dirty="0"/>
            </a:br>
            <a:r>
              <a:rPr lang="en-US" sz="2200" dirty="0"/>
              <a:t>Very good. I think we’re all set. Let’s move out at 0800. Anything else to add?</a:t>
            </a:r>
          </a:p>
          <a:p>
            <a:r>
              <a:rPr lang="en-US" sz="2200" b="1" dirty="0"/>
              <a:t>Student:</a:t>
            </a:r>
            <a:r>
              <a:rPr lang="en-US" sz="2200" dirty="0"/>
              <a:t/>
            </a:r>
            <a:br>
              <a:rPr lang="en-US" sz="2200" dirty="0"/>
            </a:br>
            <a:r>
              <a:rPr lang="en-US" sz="2200" dirty="0"/>
              <a:t>No, everything’s clear. Thank you.</a:t>
            </a:r>
          </a:p>
          <a:p>
            <a:endParaRPr lang="en-US" dirty="0"/>
          </a:p>
        </p:txBody>
      </p:sp>
    </p:spTree>
    <p:extLst>
      <p:ext uri="{BB962C8B-B14F-4D97-AF65-F5344CB8AC3E}">
        <p14:creationId xmlns:p14="http://schemas.microsoft.com/office/powerpoint/2010/main" val="338913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Text Placeholder 2"/>
          <p:cNvSpPr>
            <a:spLocks noGrp="1"/>
          </p:cNvSpPr>
          <p:nvPr>
            <p:ph idx="1"/>
          </p:nvPr>
        </p:nvSpPr>
        <p:spPr/>
        <p:txBody>
          <a:bodyPr>
            <a:normAutofit fontScale="40000" lnSpcReduction="20000"/>
          </a:bodyPr>
          <a:lstStyle/>
          <a:p>
            <a:r>
              <a:rPr lang="en-US" sz="4200" dirty="0"/>
              <a:t>1. </a:t>
            </a:r>
            <a:r>
              <a:rPr lang="ru-RU" sz="4200" dirty="0">
                <a:hlinkClick r:id="rId2"/>
              </a:rPr>
              <a:t>AI in Education| Harvard Graduate School of Education</a:t>
            </a:r>
            <a:r>
              <a:rPr lang="ru-RU" sz="4200" dirty="0"/>
              <a:t>. (2023, 9 Shkurt). In Wikipidia. </a:t>
            </a:r>
            <a:r>
              <a:rPr lang="ru-RU" sz="4200" u="sng" dirty="0">
                <a:hlinkClick r:id="rId2"/>
              </a:rPr>
              <a:t>https://www.gse.harvard.edu/ideas/edcast/23/02/educating-world-artificial-intelligence</a:t>
            </a:r>
            <a:endParaRPr lang="en-US" sz="4200" dirty="0"/>
          </a:p>
          <a:p>
            <a:r>
              <a:rPr lang="en-US" sz="4200" dirty="0"/>
              <a:t>2.</a:t>
            </a:r>
            <a:r>
              <a:rPr lang="ru-RU" sz="4200" dirty="0"/>
              <a:t>CAST. (2018). </a:t>
            </a:r>
            <a:r>
              <a:rPr lang="ru-RU" sz="4200" i="1" dirty="0"/>
              <a:t>Universal Design for Learning Guidelines Version 2.2</a:t>
            </a:r>
            <a:r>
              <a:rPr lang="ru-RU" sz="4200" dirty="0"/>
              <a:t>. Retrieved from </a:t>
            </a:r>
            <a:r>
              <a:rPr lang="ru-RU" sz="4200" u="sng" dirty="0">
                <a:hlinkClick r:id="rId3"/>
              </a:rPr>
              <a:t>http://udlguidelines.cast.org</a:t>
            </a:r>
            <a:endParaRPr lang="en-US" sz="4200" dirty="0"/>
          </a:p>
          <a:p>
            <a:r>
              <a:rPr lang="en-US" sz="4200" dirty="0"/>
              <a:t>3. </a:t>
            </a:r>
            <a:r>
              <a:rPr lang="ru-RU" sz="4200" dirty="0"/>
              <a:t>Dizon, G. (2016). Quizlet in the EFL classroom: Enhancing academic vocabulary acquisition of Japanese university students. </a:t>
            </a:r>
            <a:r>
              <a:rPr lang="ru-RU" sz="4200" i="1" dirty="0"/>
              <a:t>Teaching English with Technology, 16</a:t>
            </a:r>
            <a:r>
              <a:rPr lang="ru-RU" sz="4200" dirty="0"/>
              <a:t>(2), 40-56.</a:t>
            </a:r>
            <a:endParaRPr lang="en-US" sz="4200" dirty="0"/>
          </a:p>
          <a:p>
            <a:r>
              <a:rPr lang="en-US" sz="4200" dirty="0"/>
              <a:t>4.</a:t>
            </a:r>
            <a:r>
              <a:rPr lang="ru-RU" sz="4200" dirty="0"/>
              <a:t> Ge, SH.(2024). Challenges of Artificial Inteligence (AI) in Education</a:t>
            </a:r>
            <a:r>
              <a:rPr lang="ru-RU" sz="4200" i="1" dirty="0"/>
              <a:t>. Journal of Education, Humanities and Social Sciences, 41</a:t>
            </a:r>
            <a:r>
              <a:rPr lang="ru-RU" sz="4200" dirty="0"/>
              <a:t>:60-61</a:t>
            </a:r>
            <a:endParaRPr lang="en-US" sz="4200" dirty="0"/>
          </a:p>
          <a:p>
            <a:r>
              <a:rPr lang="en-US" sz="4200" dirty="0"/>
              <a:t>5.Gupta, T., Kumar,  A.,  Roy,  B.  K., &amp; Saini, S.  (2024). Adaptive Learning Systems: Harnessing AI to Personalize Educational Outcomes.  </a:t>
            </a:r>
            <a:r>
              <a:rPr lang="en-US" sz="4200" dirty="0" err="1"/>
              <a:t>Ijraset</a:t>
            </a:r>
            <a:r>
              <a:rPr lang="en-US" sz="4200" dirty="0"/>
              <a:t> Journal for Research in Applied Science and Engineering  Technology,  12(11),  458–464. </a:t>
            </a:r>
            <a:r>
              <a:rPr lang="en-US" sz="4200" u="sng" dirty="0">
                <a:hlinkClick r:id="rId4"/>
              </a:rPr>
              <a:t>https://doi.org/10.22214/ijraset.2024.65088</a:t>
            </a:r>
            <a:endParaRPr lang="en-US" sz="4200" dirty="0"/>
          </a:p>
          <a:p>
            <a:r>
              <a:rPr lang="en-US" sz="4200" dirty="0"/>
              <a:t>6. </a:t>
            </a:r>
            <a:r>
              <a:rPr lang="en-US" sz="4200" dirty="0" err="1"/>
              <a:t>Hasbi</a:t>
            </a:r>
            <a:r>
              <a:rPr lang="en-US" sz="4200" dirty="0"/>
              <a:t>, M., </a:t>
            </a:r>
            <a:r>
              <a:rPr lang="en-US" sz="4200" dirty="0" err="1"/>
              <a:t>Alamsyah</a:t>
            </a:r>
            <a:r>
              <a:rPr lang="en-US" sz="4200" dirty="0"/>
              <a:t>, A., </a:t>
            </a:r>
            <a:r>
              <a:rPr lang="en-US" sz="4200" dirty="0" err="1"/>
              <a:t>Faozan</a:t>
            </a:r>
            <a:r>
              <a:rPr lang="en-US" sz="4200" dirty="0"/>
              <a:t>, A., </a:t>
            </a:r>
            <a:r>
              <a:rPr lang="en-US" sz="4200" dirty="0" err="1"/>
              <a:t>Astawa</a:t>
            </a:r>
            <a:r>
              <a:rPr lang="en-US" sz="4200" dirty="0"/>
              <a:t>, N. L. P. N. S. P., </a:t>
            </a:r>
            <a:r>
              <a:rPr lang="en-US" sz="4200" dirty="0" err="1"/>
              <a:t>Fauzi</a:t>
            </a:r>
            <a:endParaRPr lang="en-US" sz="4200" dirty="0"/>
          </a:p>
          <a:p>
            <a:r>
              <a:rPr lang="en-US" sz="4200" dirty="0"/>
              <a:t>A. R. (2024). Useful AI Tools For English Teachers. </a:t>
            </a:r>
            <a:r>
              <a:rPr lang="en-US" sz="4200" dirty="0" err="1"/>
              <a:t>Rizquna</a:t>
            </a:r>
            <a:r>
              <a:rPr lang="en-US" sz="4200" dirty="0"/>
              <a:t>. </a:t>
            </a:r>
          </a:p>
          <a:p>
            <a:r>
              <a:rPr lang="en-US" sz="4200" u="sng" dirty="0">
                <a:hlinkClick r:id="rId5"/>
              </a:rPr>
              <a:t>http://e-repository.perpus.iainsalatiga.ac.id/21414</a:t>
            </a:r>
            <a:endParaRPr lang="en-US" sz="4200" dirty="0"/>
          </a:p>
          <a:p>
            <a:r>
              <a:rPr lang="en-US" sz="4200" dirty="0"/>
              <a:t>7. </a:t>
            </a:r>
            <a:r>
              <a:rPr lang="ru-RU" sz="4200" dirty="0"/>
              <a:t>Loewen, S., Isbell, D. R., &amp; Sporn, Z. (2019). The effectiveness of app‐based language instruction for developing receptive linguistic knowledge and oral communicative ability</a:t>
            </a:r>
            <a:r>
              <a:rPr lang="ru-RU" sz="4200" i="1" dirty="0"/>
              <a:t>. Foreign Language Annals, 52</a:t>
            </a:r>
            <a:r>
              <a:rPr lang="ru-RU" sz="4200" dirty="0"/>
              <a:t>(4), 767-778. </a:t>
            </a:r>
            <a:endParaRPr lang="en-US" sz="4200" dirty="0"/>
          </a:p>
          <a:p>
            <a:r>
              <a:rPr lang="en-US" sz="4200" dirty="0"/>
              <a:t>8.</a:t>
            </a:r>
            <a:r>
              <a:rPr lang="ru-RU" sz="4200" dirty="0"/>
              <a:t>Nguyen, T., &amp; Newton, J. (2020). The effectiveness of using ELSA Speak to improve pronunciation and vocabulary. </a:t>
            </a:r>
            <a:r>
              <a:rPr lang="ru-RU" sz="4200" i="1" dirty="0"/>
              <a:t>Computer Assisted Language Learning, 33</a:t>
            </a:r>
            <a:r>
              <a:rPr lang="ru-RU" sz="4200" dirty="0"/>
              <a:t>(4), 349-365.</a:t>
            </a:r>
            <a:endParaRPr lang="en-US" sz="4200" dirty="0"/>
          </a:p>
          <a:p>
            <a:pPr marL="109728" indent="0">
              <a:buNone/>
            </a:pPr>
            <a:r>
              <a:rPr lang="ru-RU" dirty="0"/>
              <a:t> </a:t>
            </a:r>
            <a:endParaRPr lang="en-US" dirty="0"/>
          </a:p>
          <a:p>
            <a:pPr marL="109728" indent="0">
              <a:buNone/>
            </a:pPr>
            <a:endParaRPr lang="en-US" dirty="0"/>
          </a:p>
        </p:txBody>
      </p:sp>
    </p:spTree>
    <p:extLst>
      <p:ext uri="{BB962C8B-B14F-4D97-AF65-F5344CB8AC3E}">
        <p14:creationId xmlns:p14="http://schemas.microsoft.com/office/powerpoint/2010/main" val="153152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47500" lnSpcReduction="20000"/>
          </a:bodyPr>
          <a:lstStyle/>
          <a:p>
            <a:pPr marL="109728" indent="0">
              <a:buNone/>
            </a:pPr>
            <a:r>
              <a:rPr lang="en-US" sz="3600" dirty="0"/>
              <a:t>9.Oladele  </a:t>
            </a:r>
            <a:r>
              <a:rPr lang="en-US" sz="3600" dirty="0" err="1"/>
              <a:t>Jegede</a:t>
            </a:r>
            <a:r>
              <a:rPr lang="en-US" sz="3600" dirty="0"/>
              <a:t>,  O.  (2024).  Artificial  Intelligence  and  English </a:t>
            </a:r>
          </a:p>
          <a:p>
            <a:pPr marL="109728" indent="0">
              <a:buNone/>
            </a:pPr>
            <a:r>
              <a:rPr lang="en-US" sz="3600" dirty="0"/>
              <a:t>Language Learning: Exploring the Roles of AI-Driven Tools in </a:t>
            </a:r>
          </a:p>
          <a:p>
            <a:pPr marL="109728" indent="0">
              <a:buNone/>
            </a:pPr>
            <a:r>
              <a:rPr lang="en-US" sz="3600" dirty="0" smtClean="0"/>
              <a:t>Personalizing </a:t>
            </a:r>
            <a:r>
              <a:rPr lang="en-US" sz="3600" dirty="0"/>
              <a:t>Learning and  Providing  Instant  Feedback. </a:t>
            </a:r>
          </a:p>
          <a:p>
            <a:pPr marL="109728" indent="0">
              <a:buNone/>
            </a:pPr>
            <a:r>
              <a:rPr lang="en-US" sz="3600" dirty="0"/>
              <a:t>Universal Library of Languages and Literatures, 01(02), 06–</a:t>
            </a:r>
          </a:p>
          <a:p>
            <a:pPr marL="109728" indent="0">
              <a:buNone/>
            </a:pPr>
            <a:r>
              <a:rPr lang="en-US" sz="3600" dirty="0"/>
              <a:t>19. </a:t>
            </a:r>
            <a:r>
              <a:rPr lang="en-US" sz="3600" u="sng" dirty="0">
                <a:hlinkClick r:id="rId2"/>
              </a:rPr>
              <a:t>https://</a:t>
            </a:r>
            <a:r>
              <a:rPr lang="en-US" sz="3600" u="sng" dirty="0" smtClean="0">
                <a:hlinkClick r:id="rId2"/>
              </a:rPr>
              <a:t>doi.org/10.70315/uloap.ullli.2024.0102002</a:t>
            </a:r>
            <a:r>
              <a:rPr lang="en-US" sz="3600" dirty="0"/>
              <a:t> </a:t>
            </a:r>
          </a:p>
          <a:p>
            <a:pPr marL="109728" indent="0">
              <a:buNone/>
            </a:pPr>
            <a:r>
              <a:rPr lang="en-US" sz="3600" dirty="0" smtClean="0"/>
              <a:t>10.</a:t>
            </a:r>
            <a:r>
              <a:rPr lang="ru-RU" sz="3600" dirty="0"/>
              <a:t>Reci, E. (2018). Teknologjia ne mesimdhenie. [Online]: </a:t>
            </a:r>
            <a:r>
              <a:rPr lang="ru-RU" sz="3600" u="sng" dirty="0">
                <a:hlinkClick r:id="rId3"/>
              </a:rPr>
              <a:t>http://elisareci.weebly.com/uploads/2/0/3/7/20379979/teknologjia_ne_mesimdhenie.pdf</a:t>
            </a:r>
            <a:endParaRPr lang="en-US" sz="3600" dirty="0"/>
          </a:p>
          <a:p>
            <a:pPr marL="109728" indent="0">
              <a:buNone/>
            </a:pPr>
            <a:r>
              <a:rPr lang="en-US" sz="3600" dirty="0"/>
              <a:t>11.</a:t>
            </a:r>
            <a:r>
              <a:rPr lang="ru-RU" sz="3600" dirty="0"/>
              <a:t>Shute, V. J. (2008). Focus on Formative Feedback. Review of Educational Re-search, 78(1), 153-189.</a:t>
            </a:r>
            <a:endParaRPr lang="en-US" sz="3600" dirty="0"/>
          </a:p>
          <a:p>
            <a:pPr marL="109728" indent="0">
              <a:buNone/>
            </a:pPr>
            <a:r>
              <a:rPr lang="ru-RU" sz="3600" dirty="0"/>
              <a:t> </a:t>
            </a:r>
            <a:endParaRPr lang="en-US" sz="3600" dirty="0"/>
          </a:p>
          <a:p>
            <a:pPr marL="109728" indent="0">
              <a:buNone/>
            </a:pPr>
            <a:r>
              <a:rPr lang="en-US" sz="3600" dirty="0"/>
              <a:t>12.</a:t>
            </a:r>
            <a:r>
              <a:rPr lang="ru-RU" sz="3600" dirty="0"/>
              <a:t>US military pulls trigger uses AI to target air strikes (27 Shkurt, 2025). In Wikipedia. </a:t>
            </a:r>
            <a:r>
              <a:rPr lang="ru-RU" sz="3600" u="sng" dirty="0">
                <a:hlinkClick r:id="rId4"/>
              </a:rPr>
              <a:t>https://www.theregister.com/2024/02/27/us_military_maven_ai_used</a:t>
            </a:r>
            <a:endParaRPr lang="en-US" sz="3600" dirty="0"/>
          </a:p>
          <a:p>
            <a:pPr marL="109728" indent="0">
              <a:buNone/>
            </a:pPr>
            <a:r>
              <a:rPr lang="en-US" sz="3600" dirty="0"/>
              <a:t>13.</a:t>
            </a:r>
            <a:r>
              <a:rPr lang="ru-RU" sz="3600" dirty="0"/>
              <a:t>Vesselinov, R., &amp; Grego, J. (2012). </a:t>
            </a:r>
            <a:r>
              <a:rPr lang="ru-RU" sz="3600" i="1" dirty="0"/>
              <a:t>Duolingo effectiveness study</a:t>
            </a:r>
            <a:r>
              <a:rPr lang="ru-RU" sz="3600" dirty="0"/>
              <a:t>. City University of New York</a:t>
            </a:r>
            <a:endParaRPr lang="en-US" sz="3600" dirty="0"/>
          </a:p>
          <a:p>
            <a:pPr marL="109728" indent="0">
              <a:buNone/>
            </a:pPr>
            <a:r>
              <a:rPr lang="en-US" sz="3600" dirty="0" smtClean="0"/>
              <a:t>14</a:t>
            </a:r>
            <a:r>
              <a:rPr lang="en-US" sz="3600" dirty="0"/>
              <a:t>. </a:t>
            </a:r>
            <a:r>
              <a:rPr lang="ru-RU" sz="3600" dirty="0">
                <a:hlinkClick r:id="rId5"/>
              </a:rPr>
              <a:t>Virtual Personal Assistants &amp; The Future Of Your Smartphone</a:t>
            </a:r>
            <a:r>
              <a:rPr lang="ru-RU" sz="3600" dirty="0"/>
              <a:t>. (2013, 15 Janar). In Wikipedia. https://web.archive.org/web/20151222083034/http://readwrite.com/2013/01/15/virtual-personal-assistants-the-future-of-your-smartphone-infographic</a:t>
            </a:r>
            <a:endParaRPr lang="en-US" sz="3600" dirty="0"/>
          </a:p>
          <a:p>
            <a:pPr marL="109728" indent="0">
              <a:buNone/>
            </a:pPr>
            <a:r>
              <a:rPr lang="en-US" sz="3600" dirty="0"/>
              <a:t>15. </a:t>
            </a:r>
            <a:r>
              <a:rPr lang="ru-RU" sz="3600" dirty="0"/>
              <a:t>Why 2015 was a Breakingthrough Year in Artifical Inteligence. (2015, 8 Dhjetor) In Wikipedia. </a:t>
            </a:r>
            <a:r>
              <a:rPr lang="ru-RU" sz="3600" u="sng" dirty="0">
                <a:hlinkClick r:id="rId6"/>
              </a:rPr>
              <a:t>https://ëeb.archive.org/ëeb/20161123053855/https://www.bloomberg.com/neWs/articles/2015-12-08/why-2015-Was-a-breakthrough-year-in-artificial-intelligence</a:t>
            </a:r>
            <a:endParaRPr lang="en-US" sz="3600" dirty="0"/>
          </a:p>
          <a:p>
            <a:pPr marL="109728" indent="0">
              <a:buNone/>
            </a:pPr>
            <a:endParaRPr lang="en-US" dirty="0"/>
          </a:p>
        </p:txBody>
      </p:sp>
    </p:spTree>
    <p:extLst>
      <p:ext uri="{BB962C8B-B14F-4D97-AF65-F5344CB8AC3E}">
        <p14:creationId xmlns:p14="http://schemas.microsoft.com/office/powerpoint/2010/main" val="380951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VERY MUCH</a:t>
            </a:r>
            <a:endParaRPr lang="en-US" dirty="0"/>
          </a:p>
        </p:txBody>
      </p:sp>
      <p:pic>
        <p:nvPicPr>
          <p:cNvPr id="1026" name="Picture 2" descr="3d Person Question Mark Stock Illustrations – 7,771 3d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95089" y="2249488"/>
            <a:ext cx="3401822" cy="432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654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lnSpcReduction="10000"/>
          </a:bodyPr>
          <a:lstStyle/>
          <a:p>
            <a:pPr marL="109728" indent="0">
              <a:buNone/>
            </a:pPr>
            <a:r>
              <a:rPr lang="en-GB" dirty="0"/>
              <a:t>Information technology today occupies a very important place in social life. It has a vital role in every field, including education. Every individual must have good knowledge of information technology and be well informed and willing to learn new things. </a:t>
            </a:r>
            <a:endParaRPr lang="en-GB" dirty="0" smtClean="0"/>
          </a:p>
          <a:p>
            <a:pPr marL="109728" indent="0">
              <a:buNone/>
            </a:pPr>
            <a:endParaRPr lang="en-GB" dirty="0"/>
          </a:p>
          <a:p>
            <a:r>
              <a:rPr lang="en-US" dirty="0" smtClean="0"/>
              <a:t>AI </a:t>
            </a:r>
            <a:r>
              <a:rPr lang="en-US" dirty="0"/>
              <a:t>has shaped education. In language learning, AI offers innovative solutions that enhance both teaching and learning  experiences  (</a:t>
            </a:r>
            <a:r>
              <a:rPr lang="en-US" dirty="0" err="1"/>
              <a:t>Hasbi</a:t>
            </a:r>
            <a:r>
              <a:rPr lang="en-US" dirty="0"/>
              <a:t>  et  al.,  2024). AI-driven  tools  and platforms can  personalize lessons –with  72.5% of students rating  personalization  highly  (</a:t>
            </a:r>
            <a:r>
              <a:rPr lang="en-US" dirty="0" err="1"/>
              <a:t>Jegede</a:t>
            </a:r>
            <a:r>
              <a:rPr lang="en-US" dirty="0"/>
              <a:t>,  2024),  based  on individual learner needs (Gupta et  al.,  2024</a:t>
            </a:r>
            <a:r>
              <a:rPr lang="en-US" dirty="0" smtClean="0"/>
              <a:t>)</a:t>
            </a:r>
            <a:endParaRPr lang="en-US" dirty="0"/>
          </a:p>
        </p:txBody>
      </p:sp>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AI </a:t>
            </a:r>
            <a:r>
              <a:rPr lang="en-US" b="1" dirty="0"/>
              <a:t>supports enhancing vocabulary learning in the class</a:t>
            </a:r>
            <a:endParaRPr lang="en-US" dirty="0"/>
          </a:p>
        </p:txBody>
      </p:sp>
      <p:sp>
        <p:nvSpPr>
          <p:cNvPr id="3" name="Content Placeholder 2"/>
          <p:cNvSpPr>
            <a:spLocks noGrp="1"/>
          </p:cNvSpPr>
          <p:nvPr>
            <p:ph idx="1"/>
          </p:nvPr>
        </p:nvSpPr>
        <p:spPr/>
        <p:txBody>
          <a:bodyPr>
            <a:normAutofit fontScale="92500" lnSpcReduction="20000"/>
          </a:bodyPr>
          <a:lstStyle/>
          <a:p>
            <a:pPr marL="109728" indent="0">
              <a:buNone/>
            </a:pPr>
            <a:r>
              <a:rPr lang="en-US" dirty="0" smtClean="0"/>
              <a:t>AI </a:t>
            </a:r>
            <a:r>
              <a:rPr lang="en-US" dirty="0"/>
              <a:t>offers innovative solutions to these challenges by providing some adaptive experiences. It uses different applications form to help students learn the lexicon easily. One of these is called </a:t>
            </a:r>
            <a:r>
              <a:rPr lang="en-US" dirty="0">
                <a:solidFill>
                  <a:srgbClr val="FF0000"/>
                </a:solidFill>
              </a:rPr>
              <a:t>DUOLINGO. </a:t>
            </a:r>
            <a:r>
              <a:rPr lang="en-US" dirty="0"/>
              <a:t>It is used to learn vocabulary through an adaptive learning </a:t>
            </a:r>
            <a:r>
              <a:rPr lang="en-US" dirty="0" smtClean="0"/>
              <a:t>approach.</a:t>
            </a:r>
          </a:p>
          <a:p>
            <a:pPr marL="109728" indent="0">
              <a:buNone/>
            </a:pPr>
            <a:r>
              <a:rPr lang="en-US" dirty="0"/>
              <a:t>Another educational platform that enhances English vocabulary is called </a:t>
            </a:r>
            <a:r>
              <a:rPr lang="en-US" dirty="0">
                <a:solidFill>
                  <a:srgbClr val="FF0000"/>
                </a:solidFill>
              </a:rPr>
              <a:t>QUIZLET. </a:t>
            </a:r>
            <a:r>
              <a:rPr lang="en-US" dirty="0"/>
              <a:t>It uses digital flashcards, games and some other adaptive learning features. Students, by creating and sharing such digital flashcards, can engage in </a:t>
            </a:r>
            <a:r>
              <a:rPr lang="en-US" dirty="0" smtClean="0"/>
              <a:t>different </a:t>
            </a:r>
            <a:r>
              <a:rPr lang="en-US" dirty="0"/>
              <a:t>activities or MODES such as “spell” or” write”, thus creating an active </a:t>
            </a:r>
            <a:r>
              <a:rPr lang="en-US" dirty="0" smtClean="0"/>
              <a:t>environment.</a:t>
            </a:r>
          </a:p>
          <a:p>
            <a:pPr marL="109728" indent="0">
              <a:buNone/>
            </a:pPr>
            <a:r>
              <a:rPr lang="en-US" dirty="0">
                <a:solidFill>
                  <a:srgbClr val="FF0000"/>
                </a:solidFill>
              </a:rPr>
              <a:t>ELSA Speak </a:t>
            </a:r>
            <a:r>
              <a:rPr lang="en-US" dirty="0"/>
              <a:t>is another mobile application designed to improve English vocabulary, particularly for non-native speakers. ELSA uses real-time feedback on pronunciation, helping students correct errors and develop more accurate speech patterns. </a:t>
            </a:r>
          </a:p>
        </p:txBody>
      </p:sp>
    </p:spTree>
    <p:extLst>
      <p:ext uri="{BB962C8B-B14F-4D97-AF65-F5344CB8AC3E}">
        <p14:creationId xmlns:p14="http://schemas.microsoft.com/office/powerpoint/2010/main" val="99786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Benefits of AL in vocabulary learning</a:t>
            </a:r>
            <a:endParaRPr lang="en-US" dirty="0"/>
          </a:p>
        </p:txBody>
      </p:sp>
      <p:sp>
        <p:nvSpPr>
          <p:cNvPr id="3" name="Content Placeholder 2"/>
          <p:cNvSpPr>
            <a:spLocks noGrp="1"/>
          </p:cNvSpPr>
          <p:nvPr>
            <p:ph idx="1"/>
          </p:nvPr>
        </p:nvSpPr>
        <p:spPr/>
        <p:txBody>
          <a:bodyPr/>
          <a:lstStyle/>
          <a:p>
            <a:pPr marL="109728" indent="0">
              <a:buNone/>
            </a:pPr>
            <a:r>
              <a:rPr lang="en-US" dirty="0" smtClean="0"/>
              <a:t> </a:t>
            </a:r>
            <a:r>
              <a:rPr lang="en-US" b="1" i="1" dirty="0"/>
              <a:t>1. Personalized </a:t>
            </a:r>
            <a:r>
              <a:rPr lang="en-US" b="1" i="1" dirty="0" smtClean="0"/>
              <a:t>learning</a:t>
            </a:r>
          </a:p>
          <a:p>
            <a:pPr marL="109728" indent="0">
              <a:buNone/>
            </a:pPr>
            <a:endParaRPr lang="en-US" b="1" i="1" dirty="0"/>
          </a:p>
          <a:p>
            <a:pPr marL="109728" indent="0">
              <a:buNone/>
            </a:pPr>
            <a:r>
              <a:rPr lang="en-US" b="1" i="1" dirty="0"/>
              <a:t>2. Immediate feedback </a:t>
            </a:r>
            <a:endParaRPr lang="en-US" dirty="0"/>
          </a:p>
          <a:p>
            <a:pPr marL="109728" indent="0">
              <a:buNone/>
            </a:pPr>
            <a:endParaRPr lang="en-US" dirty="0" smtClean="0"/>
          </a:p>
          <a:p>
            <a:pPr marL="109728" indent="0">
              <a:buNone/>
            </a:pPr>
            <a:r>
              <a:rPr lang="en-US" b="1" i="1" dirty="0"/>
              <a:t>3. Contextual learning</a:t>
            </a:r>
            <a:endParaRPr lang="en-US" dirty="0"/>
          </a:p>
          <a:p>
            <a:pPr marL="109728" indent="0">
              <a:buNone/>
            </a:pPr>
            <a:endParaRPr lang="en-US" dirty="0" smtClean="0"/>
          </a:p>
          <a:p>
            <a:pPr marL="109728" indent="0">
              <a:buNone/>
            </a:pPr>
            <a:r>
              <a:rPr lang="en-US" b="1" i="1" dirty="0"/>
              <a:t>4. Accessibility and flexibility</a:t>
            </a:r>
            <a:endParaRPr lang="en-US" dirty="0"/>
          </a:p>
          <a:p>
            <a:pPr marL="109728" indent="0">
              <a:buNone/>
            </a:pPr>
            <a:endParaRPr lang="en-US" dirty="0"/>
          </a:p>
          <a:p>
            <a:pPr marL="109728" indent="0">
              <a:buNone/>
            </a:pPr>
            <a:endParaRPr lang="en-US" dirty="0"/>
          </a:p>
        </p:txBody>
      </p:sp>
    </p:spTree>
    <p:extLst>
      <p:ext uri="{BB962C8B-B14F-4D97-AF65-F5344CB8AC3E}">
        <p14:creationId xmlns:p14="http://schemas.microsoft.com/office/powerpoint/2010/main" val="38488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Autofit/>
          </a:bodyPr>
          <a:lstStyle/>
          <a:p>
            <a:r>
              <a:rPr lang="en-US" sz="2800" b="1" dirty="0"/>
              <a:t>Developing AI-based applications that provide personalized exercises, automated translations, and instant feedback on the correct use of military terms</a:t>
            </a:r>
            <a:endParaRPr lang="en-US" sz="2800" dirty="0"/>
          </a:p>
        </p:txBody>
      </p:sp>
      <p:sp>
        <p:nvSpPr>
          <p:cNvPr id="6" name="Text Placeholder 5"/>
          <p:cNvSpPr>
            <a:spLocks noGrp="1"/>
          </p:cNvSpPr>
          <p:nvPr>
            <p:ph sz="half" idx="1"/>
          </p:nvPr>
        </p:nvSpPr>
        <p:spPr/>
        <p:txBody>
          <a:bodyPr>
            <a:normAutofit/>
          </a:bodyPr>
          <a:lstStyle/>
          <a:p>
            <a:pPr marL="109728" indent="0">
              <a:buNone/>
            </a:pPr>
            <a:r>
              <a:rPr lang="en-US" dirty="0"/>
              <a:t>Intelligent personal assistants use AI to understand many natural language requests in ways other than rudimentary commands. Common examples include Apple's </a:t>
            </a:r>
            <a:r>
              <a:rPr lang="en-US" dirty="0" err="1"/>
              <a:t>Siri</a:t>
            </a:r>
            <a:r>
              <a:rPr lang="en-US" dirty="0"/>
              <a:t>, Amazon's Alexa, and a more recent AI, </a:t>
            </a:r>
            <a:r>
              <a:rPr lang="en-US" dirty="0" err="1"/>
              <a:t>ChatGPT</a:t>
            </a:r>
            <a:r>
              <a:rPr lang="en-US" dirty="0"/>
              <a:t> from </a:t>
            </a:r>
            <a:r>
              <a:rPr lang="en-US" dirty="0" err="1"/>
              <a:t>OpenA</a:t>
            </a:r>
            <a:r>
              <a:rPr lang="en-US" dirty="0"/>
              <a:t> (“Virtual Personal Assistants &amp; the Future of Your Smartphone”, 2013). </a:t>
            </a:r>
            <a:endParaRPr lang="en-US" dirty="0" smtClean="0"/>
          </a:p>
          <a:p>
            <a:pPr marL="109728" indent="0">
              <a:buNone/>
            </a:pPr>
            <a:r>
              <a:rPr lang="en-US" dirty="0"/>
              <a:t>UNESCO recognizes the future of AI in education as a tool for achieving Sustainable Development Goal 4, called “Inclusive and Equitable Quality Education.” (“AI in Education | Harvard Graduate School of Education”, 2023)</a:t>
            </a:r>
          </a:p>
        </p:txBody>
      </p:sp>
      <p:sp>
        <p:nvSpPr>
          <p:cNvPr id="3" name="Content Placeholder 2"/>
          <p:cNvSpPr>
            <a:spLocks noGrp="1"/>
          </p:cNvSpPr>
          <p:nvPr>
            <p:ph sz="half" idx="2"/>
          </p:nvPr>
        </p:nvSpPr>
        <p:spPr/>
        <p:txBody>
          <a:bodyPr>
            <a:normAutofit/>
          </a:bodyPr>
          <a:lstStyle/>
          <a:p>
            <a:pPr marL="109728" indent="0">
              <a:buNone/>
            </a:pPr>
            <a:r>
              <a:rPr lang="en-US" dirty="0"/>
              <a:t>The implementation of these AI applications has also been seen in the military. These applications improve command and control and interoperability. </a:t>
            </a:r>
            <a:endParaRPr lang="en-US" dirty="0" smtClean="0"/>
          </a:p>
          <a:p>
            <a:pPr marL="109728" indent="0">
              <a:buNone/>
            </a:pPr>
            <a:r>
              <a:rPr lang="en-US" dirty="0" smtClean="0"/>
              <a:t>Artificial </a:t>
            </a:r>
            <a:r>
              <a:rPr lang="en-US" dirty="0"/>
              <a:t>intelligence technologies enable sensor coordination, target acquisition, etc. In 2024, the US military trained artificial intelligence to identify targets for air strikes during its operations in Iraq and Syria (“US military pulls trigger uses AI to target air strikes”, 2024)</a:t>
            </a:r>
          </a:p>
        </p:txBody>
      </p:sp>
    </p:spTree>
    <p:extLst>
      <p:ext uri="{BB962C8B-B14F-4D97-AF65-F5344CB8AC3E}">
        <p14:creationId xmlns:p14="http://schemas.microsoft.com/office/powerpoint/2010/main" val="42370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389" y="1052848"/>
            <a:ext cx="10972800" cy="1066800"/>
          </a:xfrm>
        </p:spPr>
        <p:txBody>
          <a:bodyPr>
            <a:normAutofit/>
          </a:bodyPr>
          <a:lstStyle/>
          <a:p>
            <a:r>
              <a:rPr lang="en-US" sz="2800" b="1" dirty="0"/>
              <a:t>Using AI </a:t>
            </a:r>
            <a:r>
              <a:rPr lang="en-US" sz="2800" b="1" dirty="0" err="1"/>
              <a:t>chatbots</a:t>
            </a:r>
            <a:r>
              <a:rPr lang="en-US" sz="2800" b="1" dirty="0"/>
              <a:t> to simulate military dialogues or real-life situations, helping students practice vocabulary in real operational contexts</a:t>
            </a:r>
            <a:endParaRPr lang="en-US" sz="2800" dirty="0"/>
          </a:p>
        </p:txBody>
      </p:sp>
      <p:sp>
        <p:nvSpPr>
          <p:cNvPr id="3" name="Content Placeholder 2"/>
          <p:cNvSpPr>
            <a:spLocks noGrp="1"/>
          </p:cNvSpPr>
          <p:nvPr>
            <p:ph idx="1"/>
          </p:nvPr>
        </p:nvSpPr>
        <p:spPr/>
        <p:txBody>
          <a:bodyPr/>
          <a:lstStyle/>
          <a:p>
            <a:pPr marL="109728" indent="0">
              <a:buNone/>
            </a:pPr>
            <a:r>
              <a:rPr lang="en-US" dirty="0"/>
              <a:t>Using </a:t>
            </a:r>
            <a:r>
              <a:rPr lang="en-US" dirty="0" err="1"/>
              <a:t>chatbots</a:t>
            </a:r>
            <a:r>
              <a:rPr lang="en-US" dirty="0"/>
              <a:t> to simulate military dialogues is an approach that would help in the field of military and language education. Students benefit from learning in a real context. They can be introduced to some realistic scenarios where they can learn not only vocabulary but also its use in certain situations.</a:t>
            </a:r>
          </a:p>
          <a:p>
            <a:pPr marL="109728" indent="0">
              <a:buNone/>
            </a:pPr>
            <a:r>
              <a:rPr lang="en-US" dirty="0" err="1"/>
              <a:t>Chatbots</a:t>
            </a:r>
            <a:r>
              <a:rPr lang="en-US" dirty="0"/>
              <a:t> also find application in teaching such as integration into military language courses where the </a:t>
            </a:r>
            <a:r>
              <a:rPr lang="en-US" dirty="0" err="1"/>
              <a:t>chatbot</a:t>
            </a:r>
            <a:r>
              <a:rPr lang="en-US" dirty="0"/>
              <a:t> serves as a dialogue partner in teaching sessions. While for language assessment it can be used to test students in unexpected situations to assess language use. </a:t>
            </a:r>
          </a:p>
        </p:txBody>
      </p:sp>
    </p:spTree>
    <p:extLst>
      <p:ext uri="{BB962C8B-B14F-4D97-AF65-F5344CB8AC3E}">
        <p14:creationId xmlns:p14="http://schemas.microsoft.com/office/powerpoint/2010/main" val="351434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challenges teachers face when dealing with artificial intelligence</a:t>
            </a:r>
            <a:endParaRPr lang="en-US" dirty="0"/>
          </a:p>
        </p:txBody>
      </p:sp>
      <p:sp>
        <p:nvSpPr>
          <p:cNvPr id="3" name="Content Placeholder 2"/>
          <p:cNvSpPr>
            <a:spLocks noGrp="1"/>
          </p:cNvSpPr>
          <p:nvPr>
            <p:ph idx="1"/>
          </p:nvPr>
        </p:nvSpPr>
        <p:spPr/>
        <p:txBody>
          <a:bodyPr>
            <a:normAutofit fontScale="92500"/>
          </a:bodyPr>
          <a:lstStyle/>
          <a:p>
            <a:pPr marL="109728" indent="0">
              <a:buNone/>
            </a:pPr>
            <a:r>
              <a:rPr lang="en-US" dirty="0"/>
              <a:t>Teachers face numerous challenges when integrating artificial intelligence into education. These include privacy and security concerns in data analysis, managing the workload associated with new technologies, and the need to address the challenges of new technologies. There is currently little research on the impact of artificial intelligence on education, which leads to a greater impact on education when faced with </a:t>
            </a:r>
            <a:r>
              <a:rPr lang="en-US" dirty="0" smtClean="0"/>
              <a:t>risks.</a:t>
            </a:r>
          </a:p>
          <a:p>
            <a:pPr marL="109728" indent="0">
              <a:buNone/>
            </a:pPr>
            <a:r>
              <a:rPr lang="en-US" dirty="0"/>
              <a:t>Another challenge lies in the issue of the distribution of educational resources. This means that the distribution of these resources faces a large gap between technologically developed and underdeveloped countries. This is also related to the issue of shaping values. </a:t>
            </a:r>
          </a:p>
        </p:txBody>
      </p:sp>
    </p:spTree>
    <p:extLst>
      <p:ext uri="{BB962C8B-B14F-4D97-AF65-F5344CB8AC3E}">
        <p14:creationId xmlns:p14="http://schemas.microsoft.com/office/powerpoint/2010/main" val="304608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challenges teachers face when dealing with artificial intelligence</a:t>
            </a:r>
            <a:endParaRPr lang="en-US" dirty="0"/>
          </a:p>
        </p:txBody>
      </p:sp>
      <p:sp>
        <p:nvSpPr>
          <p:cNvPr id="4" name="Text Placeholder 3"/>
          <p:cNvSpPr>
            <a:spLocks noGrp="1"/>
          </p:cNvSpPr>
          <p:nvPr>
            <p:ph sz="half" idx="1"/>
          </p:nvPr>
        </p:nvSpPr>
        <p:spPr/>
        <p:txBody>
          <a:bodyPr/>
          <a:lstStyle/>
          <a:p>
            <a:pPr marL="109728" indent="0">
              <a:buNone/>
            </a:pPr>
            <a:endParaRPr lang="en-US" dirty="0" smtClean="0"/>
          </a:p>
          <a:p>
            <a:pPr marL="109728" indent="0">
              <a:buNone/>
            </a:pPr>
            <a:endParaRPr lang="en-US" dirty="0"/>
          </a:p>
          <a:p>
            <a:pPr marL="109728" indent="0">
              <a:buNone/>
            </a:pPr>
            <a:r>
              <a:rPr lang="en-US" dirty="0" smtClean="0"/>
              <a:t>In </a:t>
            </a:r>
            <a:r>
              <a:rPr lang="en-US" dirty="0"/>
              <a:t>these conditions, the question arises: How does a teacher face the challenges when faced with artificial intelligence? Managing challenges when a teacher faces artificial intelligence is quite dynamic. </a:t>
            </a:r>
            <a:endParaRPr lang="en-US" dirty="0" smtClean="0"/>
          </a:p>
        </p:txBody>
      </p:sp>
      <p:sp>
        <p:nvSpPr>
          <p:cNvPr id="5" name="Content Placeholder 4"/>
          <p:cNvSpPr>
            <a:spLocks noGrp="1"/>
          </p:cNvSpPr>
          <p:nvPr>
            <p:ph sz="half" idx="2"/>
          </p:nvPr>
        </p:nvSpPr>
        <p:spPr/>
        <p:txBody>
          <a:bodyPr/>
          <a:lstStyle/>
          <a:p>
            <a:pPr marL="109728" indent="0">
              <a:buNone/>
            </a:pPr>
            <a:endParaRPr lang="en-US" dirty="0"/>
          </a:p>
          <a:p>
            <a:pPr marL="109728" indent="0">
              <a:buNone/>
            </a:pPr>
            <a:r>
              <a:rPr lang="en-US" dirty="0"/>
              <a:t>In addition to these facts, the lack of resources to have access to schools is another challenge in itself. This requires high funding and costs to provide the right technological tools. Cultural differences are another challenge, where the teacher must adapt teaching materials to reflect the cultural diversity of the students. </a:t>
            </a:r>
          </a:p>
          <a:p>
            <a:pPr marL="109728" indent="0">
              <a:buNone/>
            </a:pPr>
            <a:endParaRPr lang="en-US" dirty="0"/>
          </a:p>
        </p:txBody>
      </p:sp>
    </p:spTree>
    <p:extLst>
      <p:ext uri="{BB962C8B-B14F-4D97-AF65-F5344CB8AC3E}">
        <p14:creationId xmlns:p14="http://schemas.microsoft.com/office/powerpoint/2010/main" val="41199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CONCLUSION</a:t>
            </a:r>
            <a:endParaRPr lang="en-US" sz="3600" dirty="0"/>
          </a:p>
        </p:txBody>
      </p:sp>
      <p:sp>
        <p:nvSpPr>
          <p:cNvPr id="3" name="Text Placeholder 2"/>
          <p:cNvSpPr>
            <a:spLocks noGrp="1"/>
          </p:cNvSpPr>
          <p:nvPr>
            <p:ph idx="1"/>
          </p:nvPr>
        </p:nvSpPr>
        <p:spPr/>
        <p:txBody>
          <a:bodyPr>
            <a:normAutofit lnSpcReduction="10000"/>
          </a:bodyPr>
          <a:lstStyle/>
          <a:p>
            <a:pPr marL="109728" indent="0">
              <a:buNone/>
            </a:pPr>
            <a:r>
              <a:rPr lang="ru-RU" dirty="0"/>
              <a:t>Using Artificial Intelligence (AI) in teaching military terminology can make learning more engaging, interactive, and effective. Tools like AI chatbots, vocabulary trainers, and virtual simulations allow students to practice terminology in realistic scenarios, get instant feedback, and build confidence. </a:t>
            </a:r>
            <a:endParaRPr lang="en-US" dirty="0" smtClean="0"/>
          </a:p>
          <a:p>
            <a:pPr marL="109728" indent="0">
              <a:buNone/>
            </a:pPr>
            <a:endParaRPr lang="en-US" dirty="0"/>
          </a:p>
          <a:p>
            <a:pPr marL="109728" indent="0">
              <a:buNone/>
            </a:pPr>
            <a:r>
              <a:rPr lang="ru-RU" dirty="0"/>
              <a:t>Some AI tools require a strong internet connection or special equipment, which might not always be available. Teachers must also make sure the content is accurate, ethically used, and appropriate for the specific military </a:t>
            </a:r>
            <a:r>
              <a:rPr lang="ru-RU" dirty="0" smtClean="0"/>
              <a:t>context</a:t>
            </a:r>
            <a:r>
              <a:rPr lang="en-US" dirty="0" smtClean="0"/>
              <a:t>.</a:t>
            </a:r>
            <a:endParaRPr lang="en-US" dirty="0"/>
          </a:p>
        </p:txBody>
      </p:sp>
    </p:spTree>
    <p:extLst>
      <p:ext uri="{BB962C8B-B14F-4D97-AF65-F5344CB8AC3E}">
        <p14:creationId xmlns:p14="http://schemas.microsoft.com/office/powerpoint/2010/main" val="282259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Training presentation</Template>
  <TotalTime>120</TotalTime>
  <Words>1357</Words>
  <Application>Microsoft Office PowerPoint</Application>
  <PresentationFormat>Widescreen</PresentationFormat>
  <Paragraphs>97</Paragraphs>
  <Slides>14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Georgia</vt:lpstr>
      <vt:lpstr>Wingdings 2</vt:lpstr>
      <vt:lpstr>Training presentation</vt:lpstr>
      <vt:lpstr>      RESHAPING EDUCATIONAL METHODOLOGIES TO FIT AI TOPIC: Applying AI solutions to facilitate vocabulary learning  </vt:lpstr>
      <vt:lpstr>INTRODUCTION</vt:lpstr>
      <vt:lpstr>AI supports enhancing vocabulary learning in the class</vt:lpstr>
      <vt:lpstr>Benefits of AL in vocabulary learning</vt:lpstr>
      <vt:lpstr>Developing AI-based applications that provide personalized exercises, automated translations, and instant feedback on the correct use of military terms</vt:lpstr>
      <vt:lpstr>Using AI chatbots to simulate military dialogues or real-life situations, helping students practice vocabulary in real operational contexts</vt:lpstr>
      <vt:lpstr>The challenges teachers face when dealing with artificial intelligence</vt:lpstr>
      <vt:lpstr>The challenges teachers face when dealing with artificial intelligence</vt:lpstr>
      <vt:lpstr>CONCLUSION</vt:lpstr>
      <vt:lpstr>APPENDIX</vt:lpstr>
      <vt:lpstr>APPENDIX</vt:lpstr>
      <vt:lpstr>REFERENCES</vt:lpstr>
      <vt:lpstr>REFERENCES</vt:lpstr>
      <vt:lpstr>THANK YOU VERY MUCH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RESHAPING EDUCATIONAL METHODOLOGIES TO FIT AI TOPIC: Applying AI solutions to facilitate vocabulary learning</dc:title>
  <dc:creator>hp</dc:creator>
  <cp:lastModifiedBy>hp</cp:lastModifiedBy>
  <cp:revision>9</cp:revision>
  <dcterms:created xsi:type="dcterms:W3CDTF">2025-09-19T19:06:58Z</dcterms:created>
  <dcterms:modified xsi:type="dcterms:W3CDTF">2025-10-11T11:42:39Z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