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80" r:id="rId4"/>
    <p:sldId id="281" r:id="rId5"/>
    <p:sldId id="274" r:id="rId6"/>
    <p:sldId id="284" r:id="rId7"/>
    <p:sldId id="283" r:id="rId8"/>
    <p:sldId id="282" r:id="rId9"/>
    <p:sldId id="272" r:id="rId10"/>
  </p:sldIdLst>
  <p:sldSz cx="12192000" cy="6858000"/>
  <p:notesSz cx="6858000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5994" y="12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860299-8B34-48F4-974D-82A7B5B543F8}" type="datetimeFigureOut">
              <a:rPr lang="en-AU" smtClean="0"/>
              <a:t>10/09/2026</a:t>
            </a:fld>
            <a:endParaRPr lang="en-AU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452438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AU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F373E2-83A2-479C-99F8-09B048175CB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32301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F373E2-83A2-479C-99F8-09B048175CB2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264244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F373E2-83A2-479C-99F8-09B048175CB2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08588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F373E2-83A2-479C-99F8-09B048175CB2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177814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F373E2-83A2-479C-99F8-09B048175CB2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6160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282E81E-211D-446D-9B79-1FC176BE13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  <a:endParaRPr lang="en-AU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0E19050-4926-4C83-B4E1-7D9C3922B5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AU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509D329-B79B-44A8-8F4A-114CBC620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5E6BF-5E6A-49C0-B3B4-02E2CC3FA98F}" type="datetimeFigureOut">
              <a:rPr lang="en-AU" smtClean="0"/>
              <a:t>10/09/2026</a:t>
            </a:fld>
            <a:endParaRPr lang="en-AU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3A667A0-23E5-4F16-B5EC-772A9CC60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2A31632-3DB1-4F73-AB49-D1750BE6A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0BD9B-78B8-4681-8200-D85C30273A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34861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BA6016A-8114-4989-91BA-E4800F82C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AU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76BF7C3-F2D3-4419-8FC9-941565DB19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AU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5475DBA-7D86-4507-962A-7E29C9FBA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5E6BF-5E6A-49C0-B3B4-02E2CC3FA98F}" type="datetimeFigureOut">
              <a:rPr lang="en-AU" smtClean="0"/>
              <a:t>10/09/2026</a:t>
            </a:fld>
            <a:endParaRPr lang="en-AU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BBC33FE-3FED-481C-8BA5-6B59A3E67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3841E87-0CA3-40E6-A850-AAC37BEC8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0BD9B-78B8-4681-8200-D85C30273A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31918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E3D49E-8204-4D5A-AE5B-B7B830FDA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  <a:endParaRPr lang="en-AU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657A34E-A04F-4A02-8BCA-F87C26C73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142543E-D4B6-42E7-A29F-1C5DF66EB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5E6BF-5E6A-49C0-B3B4-02E2CC3FA98F}" type="datetimeFigureOut">
              <a:rPr lang="en-AU" smtClean="0"/>
              <a:t>10/09/2026</a:t>
            </a:fld>
            <a:endParaRPr lang="en-AU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1E72858-FA76-4B4A-A4F4-59E40CE73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7FC22DA-AC4B-415E-A558-CCCD4FFAF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0BD9B-78B8-4681-8200-D85C30273A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27931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1EF7257-BCD0-409B-B5C1-D956B248F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AU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9BF0C67-AC42-43F0-95CA-4F80C2571C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AU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650702B-E9AE-466A-A2AE-9830FE08D9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AU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4377B18-4B7F-4D9B-AEEA-2E41F6CC3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5E6BF-5E6A-49C0-B3B4-02E2CC3FA98F}" type="datetimeFigureOut">
              <a:rPr lang="en-AU" smtClean="0"/>
              <a:t>10/09/2026</a:t>
            </a:fld>
            <a:endParaRPr lang="en-AU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2A047E3-6433-4BE8-89E8-43E19F1DB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37413B9-4C7D-4234-8475-64DA1B1EB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0BD9B-78B8-4681-8200-D85C30273A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84691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36F9751-D510-4A13-8AAA-7C65471C8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AU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1068A80-7375-431C-9961-5BBAEEDA57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6AED8C7-0840-4ED6-BBF2-337D60B9BD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AU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E813C360-DA17-47B2-A0EB-D076DE94C4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46FF4667-A5CA-4CB4-A912-5FB6AF39B7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AU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8900FB2B-7C96-401C-9125-1667CEA2A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5E6BF-5E6A-49C0-B3B4-02E2CC3FA98F}" type="datetimeFigureOut">
              <a:rPr lang="en-AU" smtClean="0"/>
              <a:t>10/09/2026</a:t>
            </a:fld>
            <a:endParaRPr lang="en-AU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7CB6C225-5DCF-449A-8388-28C84B3C4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E4243DF4-B9D2-4EB7-8DBC-AA388CC80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0BD9B-78B8-4681-8200-D85C30273A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04897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DEC8714-19BE-46D5-8100-7E443264B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AU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7C41F318-BBEE-43C8-AA96-0AD8F6999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5E6BF-5E6A-49C0-B3B4-02E2CC3FA98F}" type="datetimeFigureOut">
              <a:rPr lang="en-AU" smtClean="0"/>
              <a:t>10/09/2026</a:t>
            </a:fld>
            <a:endParaRPr lang="en-AU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029DD7F-5DDE-4B17-82E0-8C01C6F1E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FD6F888-4697-4473-80AF-41547F7E5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0BD9B-78B8-4681-8200-D85C30273A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82143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4EC4DFE-3EBB-4399-80FC-DF2A422E2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5E6BF-5E6A-49C0-B3B4-02E2CC3FA98F}" type="datetimeFigureOut">
              <a:rPr lang="en-AU" smtClean="0"/>
              <a:t>10/09/2026</a:t>
            </a:fld>
            <a:endParaRPr lang="en-AU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B06F3254-D487-4E03-9A82-D35B9BFBE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1E00903-5D6D-479E-A781-DD0CD2C68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0BD9B-78B8-4681-8200-D85C30273A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40801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17ED42A-DE59-4A07-AEAE-54A323AF2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AU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F77D961-C3BF-47E4-98E2-5E12CC5D4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AU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B2B4C32-599A-41A7-BC4C-A4472702D4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FEEE0CF-30B9-454E-B9D3-826DAB0D1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5E6BF-5E6A-49C0-B3B4-02E2CC3FA98F}" type="datetimeFigureOut">
              <a:rPr lang="en-AU" smtClean="0"/>
              <a:t>10/09/2026</a:t>
            </a:fld>
            <a:endParaRPr lang="en-AU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D868F41-B015-42C1-8C2A-D569EC267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0B08392-B992-402D-9EA8-DCF54F4B9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0BD9B-78B8-4681-8200-D85C30273A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75497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2970009-DA19-42CD-B24C-CA5112552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AU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905AD3D-C5C0-49E2-B6DF-1CAA02AD9E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1100E06-26E8-461E-AFEB-AB6BC3354D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329ED70-8949-4235-A63E-19D69CA81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5E6BF-5E6A-49C0-B3B4-02E2CC3FA98F}" type="datetimeFigureOut">
              <a:rPr lang="en-AU" smtClean="0"/>
              <a:t>10/09/2026</a:t>
            </a:fld>
            <a:endParaRPr lang="en-AU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ADF5854-F2AF-420E-8A4C-D13EBE950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CA1598B-B171-4BF0-935C-3C9AEC01B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0BD9B-78B8-4681-8200-D85C30273A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83191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7016A5E-94CF-408F-8DAD-416953A7B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AU"/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30045BF7-F448-4591-8F87-1E2F82EEA3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AU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5B318A4-7A1F-4FD2-8B63-1DC4D8D07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5E6BF-5E6A-49C0-B3B4-02E2CC3FA98F}" type="datetimeFigureOut">
              <a:rPr lang="en-AU" smtClean="0"/>
              <a:t>10/09/2026</a:t>
            </a:fld>
            <a:endParaRPr lang="en-AU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F12AE29-01B5-42CD-A415-13CAD32E0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7C4A450-8BE7-4646-8A07-29FA89A61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0BD9B-78B8-4681-8200-D85C30273A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49127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E90DC151-BDF2-4124-A8A6-F6DD63AF1C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AU"/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D049A5FE-7D21-45D6-A1BF-C794DD1BB2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AU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04616F4-85CB-433D-8CC8-58CAB19A3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5E6BF-5E6A-49C0-B3B4-02E2CC3FA98F}" type="datetimeFigureOut">
              <a:rPr lang="en-AU" smtClean="0"/>
              <a:t>10/09/2026</a:t>
            </a:fld>
            <a:endParaRPr lang="en-AU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09456C7-676D-4FAD-9B6C-5F53A2552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8B69330-4384-4EA2-8837-EB6DC84F1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B0BD9B-78B8-4681-8200-D85C30273A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54893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67251EB2-7A1C-4EDC-9E22-214E01A6F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AU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A16E3CB-3F03-4EFE-8305-75DC4419E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AU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AC405AC-46C9-4A31-B985-AF99A8173C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5E6BF-5E6A-49C0-B3B4-02E2CC3FA98F}" type="datetimeFigureOut">
              <a:rPr lang="en-AU" smtClean="0"/>
              <a:t>10/09/2026</a:t>
            </a:fld>
            <a:endParaRPr lang="en-AU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A9875E8-2F3A-4A14-8008-8B2331B05E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EA90032-7305-4AC3-9BC8-2A126D2B26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0BD9B-78B8-4681-8200-D85C30273A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87981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users/tap5a-12431592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85CD0331-34DB-4CF4-4BCD-91E67FD592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8952" y="1864696"/>
            <a:ext cx="2200000" cy="2095238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43C5DF58-9A54-DD75-A718-579A5BF4AF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8513" y="2515256"/>
            <a:ext cx="2031966" cy="104313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57716D05-B5BE-478C-AB4F-644EC5E642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32028" y="4316443"/>
            <a:ext cx="5433848" cy="2387600"/>
          </a:xfrm>
        </p:spPr>
        <p:txBody>
          <a:bodyPr>
            <a:normAutofit fontScale="90000"/>
          </a:bodyPr>
          <a:lstStyle/>
          <a:p>
            <a:br>
              <a:rPr lang="en-AU" dirty="0">
                <a:latin typeface="+mn-lt"/>
              </a:rPr>
            </a:br>
            <a:br>
              <a:rPr lang="en-AU" dirty="0">
                <a:latin typeface="+mn-lt"/>
              </a:rPr>
            </a:br>
            <a:r>
              <a:rPr lang="en-AU" dirty="0">
                <a:latin typeface="+mn-lt"/>
              </a:rPr>
              <a:t>2026 </a:t>
            </a:r>
            <a:br>
              <a:rPr lang="en-AU" dirty="0">
                <a:latin typeface="+mn-lt"/>
              </a:rPr>
            </a:br>
            <a:r>
              <a:rPr lang="en-AU" dirty="0">
                <a:latin typeface="+mn-lt"/>
              </a:rPr>
              <a:t>STANAG 6001 </a:t>
            </a:r>
            <a:br>
              <a:rPr lang="en-AU" dirty="0">
                <a:latin typeface="+mn-lt"/>
              </a:rPr>
            </a:br>
            <a:r>
              <a:rPr lang="en-AU" dirty="0">
                <a:latin typeface="+mn-lt"/>
              </a:rPr>
              <a:t>TESTING WORKSHOP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8A207CB-3566-4632-BD95-2AD5987541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79023" y="5510243"/>
            <a:ext cx="2559701" cy="1438348"/>
          </a:xfrm>
        </p:spPr>
        <p:txBody>
          <a:bodyPr>
            <a:normAutofit fontScale="92500"/>
          </a:bodyPr>
          <a:lstStyle/>
          <a:p>
            <a:r>
              <a:rPr lang="en-AU" b="1" dirty="0"/>
              <a:t>BILC Chair </a:t>
            </a:r>
          </a:p>
          <a:p>
            <a:r>
              <a:rPr lang="en-AU" b="1" dirty="0"/>
              <a:t>CLOSING REMARKS</a:t>
            </a:r>
          </a:p>
          <a:p>
            <a:r>
              <a:rPr lang="en-AU" b="1" dirty="0"/>
              <a:t>3 SEP 2026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CC5E5381-3469-4BF7-A5A4-3FB7839307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153" y="439111"/>
            <a:ext cx="1482484" cy="10690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6" name="Kuva 2">
            <a:extLst>
              <a:ext uri="{FF2B5EF4-FFF2-40B4-BE49-F238E27FC236}">
                <a16:creationId xmlns:a16="http://schemas.microsoft.com/office/drawing/2014/main" id="{A11F5C91-35BD-08DD-9664-6EB589CE5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0429" y="131847"/>
            <a:ext cx="1948134" cy="1807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427BB848-4EC4-4916-A810-922C8717B8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095" y="439111"/>
            <a:ext cx="6199506" cy="48897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45635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0A4720-60DB-4C5D-A8E4-6E74050FE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It’s over – already?!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D7CD684-785E-4F40-A6A6-0EF439D6B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70935"/>
          </a:xfrm>
        </p:spPr>
        <p:txBody>
          <a:bodyPr>
            <a:normAutofit fontScale="92500" lnSpcReduction="20000"/>
          </a:bodyPr>
          <a:lstStyle/>
          <a:p>
            <a:r>
              <a:rPr lang="en-AU" dirty="0"/>
              <a:t>JS J1 Deputy Chief opening address</a:t>
            </a:r>
          </a:p>
          <a:p>
            <a:r>
              <a:rPr lang="en-AU" dirty="0"/>
              <a:t>1 host nation presentation</a:t>
            </a:r>
          </a:p>
          <a:p>
            <a:r>
              <a:rPr lang="en-AU" dirty="0"/>
              <a:t>1 keynote</a:t>
            </a:r>
          </a:p>
          <a:p>
            <a:r>
              <a:rPr lang="en-AU" dirty="0"/>
              <a:t>9 presentations</a:t>
            </a:r>
          </a:p>
          <a:p>
            <a:r>
              <a:rPr lang="en-AU" dirty="0"/>
              <a:t>3 panels</a:t>
            </a:r>
          </a:p>
          <a:p>
            <a:r>
              <a:rPr lang="en-AU" dirty="0"/>
              <a:t>17 panellists / 3 panel moderators</a:t>
            </a:r>
          </a:p>
          <a:p>
            <a:r>
              <a:rPr lang="en-AU" dirty="0"/>
              <a:t>6 mini workshops</a:t>
            </a:r>
          </a:p>
          <a:p>
            <a:r>
              <a:rPr lang="en-AU" dirty="0"/>
              <a:t>31 nationalities</a:t>
            </a:r>
          </a:p>
          <a:p>
            <a:r>
              <a:rPr lang="en-AU" dirty="0"/>
              <a:t>60 participants</a:t>
            </a:r>
          </a:p>
        </p:txBody>
      </p:sp>
      <p:pic>
        <p:nvPicPr>
          <p:cNvPr id="5" name="Kuva 2">
            <a:extLst>
              <a:ext uri="{FF2B5EF4-FFF2-40B4-BE49-F238E27FC236}">
                <a16:creationId xmlns:a16="http://schemas.microsoft.com/office/drawing/2014/main" id="{F5CB4D46-1A6C-009B-EC3E-E4C0C71B4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3949" y="250775"/>
            <a:ext cx="1948134" cy="1807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CAA57665-6F81-69F8-780C-35023B0C25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300" y="2193333"/>
            <a:ext cx="4457700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217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C95B959-46F6-0A84-3DDB-ED9B74D08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080" y="355601"/>
            <a:ext cx="10515600" cy="1148079"/>
          </a:xfrm>
        </p:spPr>
        <p:txBody>
          <a:bodyPr>
            <a:normAutofit fontScale="90000"/>
          </a:bodyPr>
          <a:lstStyle/>
          <a:p>
            <a:pPr algn="ctr"/>
            <a:r>
              <a:rPr lang="en-AU" dirty="0">
                <a:latin typeface="Ink Free" panose="03080402000500000000" pitchFamily="66" charset="0"/>
              </a:rPr>
              <a:t>Are you truly listening?</a:t>
            </a:r>
            <a:br>
              <a:rPr lang="en-AU" dirty="0">
                <a:latin typeface="Ink Free" panose="03080402000500000000" pitchFamily="66" charset="0"/>
              </a:rPr>
            </a:br>
            <a:r>
              <a:rPr lang="en-AU" sz="2700" dirty="0">
                <a:latin typeface="Ink Free" panose="03080402000500000000" pitchFamily="66" charset="0"/>
              </a:rPr>
              <a:t>Advancing Standardization and Quality Assurance in Listening Assessment </a:t>
            </a:r>
            <a:br>
              <a:rPr lang="en-AU" dirty="0"/>
            </a:br>
            <a:endParaRPr lang="en-AU" dirty="0">
              <a:latin typeface="Ink Free" panose="03080402000500000000" pitchFamily="66" charset="0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42F6955-B20C-F453-720A-50C2A9667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240" y="1422400"/>
            <a:ext cx="11765280" cy="5201919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AU" dirty="0"/>
              <a:t>Use of audio sources and copyright compliance  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Computer-delivered assessment of listening: opportunities, challenges, best practices 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Best practices in listening item moderation 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Testing formats/techniques as influencers of construct validity 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Operationalizing the listening proficiency construct 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Content selection and text analysis: aligning the author’s and listener’s purpose  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Use of scripted versus unscripted authentic passages 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Listening in participatory versus non-participatory situations 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Text selection considerations: acceptable versus inacceptable content  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What makes texts unrateable? Panel discussion or presentation. 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Editing listening texts 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Content considerations: ratio of military versus non-military texts</a:t>
            </a:r>
          </a:p>
        </p:txBody>
      </p:sp>
      <p:sp>
        <p:nvSpPr>
          <p:cNvPr id="4" name="Nauha: Kallistettu ylös 3">
            <a:extLst>
              <a:ext uri="{FF2B5EF4-FFF2-40B4-BE49-F238E27FC236}">
                <a16:creationId xmlns:a16="http://schemas.microsoft.com/office/drawing/2014/main" id="{AEC1A1EC-1646-7187-2151-1A9A1AA92B78}"/>
              </a:ext>
            </a:extLst>
          </p:cNvPr>
          <p:cNvSpPr/>
          <p:nvPr/>
        </p:nvSpPr>
        <p:spPr>
          <a:xfrm>
            <a:off x="9458960" y="5588000"/>
            <a:ext cx="2590800" cy="1148079"/>
          </a:xfrm>
          <a:prstGeom prst="ribbon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000" b="1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280159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48D0E2-E176-502B-DCD6-FF4980A73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Streamlining BILC: joint responsibility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62B12F9-62DF-F696-9863-443C6CFF83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5150"/>
            <a:ext cx="10515600" cy="4351338"/>
          </a:xfrm>
        </p:spPr>
        <p:txBody>
          <a:bodyPr/>
          <a:lstStyle/>
          <a:p>
            <a:r>
              <a:rPr lang="en-AU" dirty="0"/>
              <a:t>BILC Secretariat has one POC in each nation</a:t>
            </a:r>
          </a:p>
          <a:p>
            <a:r>
              <a:rPr lang="en-AU" dirty="0"/>
              <a:t>National POC manages the national mailing list 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establish a process</a:t>
            </a:r>
            <a:endParaRPr lang="en-AU" dirty="0"/>
          </a:p>
          <a:p>
            <a:r>
              <a:rPr lang="en-AU" dirty="0"/>
              <a:t>National POC coordinates with local specialists who goes to which BILC event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A99F814A-AB67-9201-94C8-BD1AEB697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0" y="2952750"/>
            <a:ext cx="4000500" cy="4000500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287AC272-44C4-48F4-8132-CD300B3CE9E6}"/>
              </a:ext>
            </a:extLst>
          </p:cNvPr>
          <p:cNvSpPr txBox="1"/>
          <p:nvPr/>
        </p:nvSpPr>
        <p:spPr>
          <a:xfrm>
            <a:off x="242888" y="4256812"/>
            <a:ext cx="7981950" cy="1754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3600" b="1" dirty="0">
                <a:solidFill>
                  <a:srgbClr val="0070C0"/>
                </a:solidFill>
                <a:latin typeface="Ink Free" panose="03080402000500000000" pitchFamily="66" charset="0"/>
              </a:rPr>
              <a:t>BILC vision: </a:t>
            </a:r>
          </a:p>
          <a:p>
            <a:pPr algn="ctr"/>
            <a:r>
              <a:rPr lang="en-AU" sz="3600" b="1" dirty="0">
                <a:solidFill>
                  <a:srgbClr val="0070C0"/>
                </a:solidFill>
                <a:latin typeface="Ink Free" panose="03080402000500000000" pitchFamily="66" charset="0"/>
              </a:rPr>
              <a:t>To achieve levels of excellence where </a:t>
            </a:r>
          </a:p>
          <a:p>
            <a:pPr algn="ctr"/>
            <a:r>
              <a:rPr lang="en-AU" sz="3600" b="1" dirty="0">
                <a:solidFill>
                  <a:srgbClr val="0070C0"/>
                </a:solidFill>
                <a:latin typeface="Ink Free" panose="03080402000500000000" pitchFamily="66" charset="0"/>
              </a:rPr>
              <a:t>progress made by one is shared with all.</a:t>
            </a:r>
          </a:p>
        </p:txBody>
      </p:sp>
    </p:spTree>
    <p:extLst>
      <p:ext uri="{BB962C8B-B14F-4D97-AF65-F5344CB8AC3E}">
        <p14:creationId xmlns:p14="http://schemas.microsoft.com/office/powerpoint/2010/main" val="928437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5CE9DC5-8034-4EA7-B1B8-AB90DD6DD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3435" y="1746250"/>
            <a:ext cx="6022340" cy="1325563"/>
          </a:xfrm>
        </p:spPr>
        <p:txBody>
          <a:bodyPr>
            <a:normAutofit/>
          </a:bodyPr>
          <a:lstStyle/>
          <a:p>
            <a:pPr algn="ctr"/>
            <a:r>
              <a:rPr lang="en-AU" sz="6000" b="1" dirty="0">
                <a:solidFill>
                  <a:schemeClr val="bg1"/>
                </a:solidFill>
                <a:highlight>
                  <a:srgbClr val="0000FF"/>
                </a:highlight>
              </a:rPr>
              <a:t>nato-bilc.org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C2DAD55C-C614-44C9-B0D5-30B8AC8596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565" y="1143000"/>
            <a:ext cx="2286000" cy="2286000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D82D4CAF-85FD-434D-BF21-438CAE14C104}"/>
              </a:ext>
            </a:extLst>
          </p:cNvPr>
          <p:cNvSpPr txBox="1"/>
          <p:nvPr/>
        </p:nvSpPr>
        <p:spPr>
          <a:xfrm>
            <a:off x="2695575" y="4791075"/>
            <a:ext cx="71018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6000" dirty="0"/>
              <a:t>BILCteam.fin@mil.fi</a:t>
            </a:r>
          </a:p>
        </p:txBody>
      </p:sp>
    </p:spTree>
    <p:extLst>
      <p:ext uri="{BB962C8B-B14F-4D97-AF65-F5344CB8AC3E}">
        <p14:creationId xmlns:p14="http://schemas.microsoft.com/office/powerpoint/2010/main" val="2471095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7B3375F-A382-4662-801B-16BF9E898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You’ve got mail – later in September!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97DF28E-7E36-43E3-890C-4A26FEA3E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GB" sz="4000" dirty="0"/>
              <a:t>List of Testing Workshop participants, incl. emails</a:t>
            </a:r>
          </a:p>
          <a:p>
            <a:pPr marL="742950" indent="-742950">
              <a:buFont typeface="+mj-lt"/>
              <a:buAutoNum type="arabicPeriod"/>
            </a:pPr>
            <a:endParaRPr lang="en-GB" sz="4000" dirty="0"/>
          </a:p>
          <a:p>
            <a:pPr marL="742950" indent="-742950">
              <a:buFont typeface="+mj-lt"/>
              <a:buAutoNum type="arabicPeriod"/>
            </a:pPr>
            <a:r>
              <a:rPr lang="en-GB" sz="4000" dirty="0"/>
              <a:t>Survey on Testing Workshop – including ideas for 2027 Testing Workshop!</a:t>
            </a:r>
          </a:p>
        </p:txBody>
      </p:sp>
    </p:spTree>
    <p:extLst>
      <p:ext uri="{BB962C8B-B14F-4D97-AF65-F5344CB8AC3E}">
        <p14:creationId xmlns:p14="http://schemas.microsoft.com/office/powerpoint/2010/main" val="3389336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CDB012-57F0-4911-9779-4151361E2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966" y="325368"/>
            <a:ext cx="5928692" cy="1939925"/>
          </a:xfrm>
        </p:spPr>
        <p:txBody>
          <a:bodyPr>
            <a:normAutofit/>
          </a:bodyPr>
          <a:lstStyle/>
          <a:p>
            <a:pPr algn="ctr"/>
            <a:r>
              <a:rPr lang="fi-FI" sz="7000" b="1" dirty="0">
                <a:latin typeface="Ink Free" panose="03080402000500000000" pitchFamily="66" charset="0"/>
              </a:rPr>
              <a:t>Puno </a:t>
            </a:r>
            <a:r>
              <a:rPr lang="fi-FI" sz="7000" b="1" dirty="0" err="1">
                <a:latin typeface="Ink Free" panose="03080402000500000000" pitchFamily="66" charset="0"/>
              </a:rPr>
              <a:t>hvala</a:t>
            </a:r>
            <a:r>
              <a:rPr lang="fi-FI" sz="7000" b="1" dirty="0">
                <a:latin typeface="Ink Free" panose="03080402000500000000" pitchFamily="66" charset="0"/>
              </a:rPr>
              <a:t>!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0F96886C-9C3E-4D7B-BF89-10AFF03571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96" y="1500809"/>
            <a:ext cx="5715000" cy="5715000"/>
          </a:xfr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0D49B6E7-ACC7-4068-A4B8-88448057F6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7318" y="149087"/>
            <a:ext cx="4236190" cy="6613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777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378E73E5-63EB-4C01-BF10-8990F2233D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975" y="0"/>
            <a:ext cx="6286500" cy="6286500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42155BF2-344B-4373-A411-85DD0A121D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53" t="2389" b="8545"/>
          <a:stretch/>
        </p:blipFill>
        <p:spPr>
          <a:xfrm rot="-10800000">
            <a:off x="970356" y="1034935"/>
            <a:ext cx="4958004" cy="51538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83799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151B812-FE9B-4422-AF78-5803E2B24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Images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9CBC3C7-1B79-4B4F-912A-5EB2F25EF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AU" sz="1800" dirty="0"/>
              <a:t>Cover photo and icons from noun project. Do not reproduce.</a:t>
            </a:r>
          </a:p>
          <a:p>
            <a:pPr marL="0" indent="0">
              <a:buNone/>
            </a:pPr>
            <a:r>
              <a:rPr lang="en-AU" sz="1800" dirty="0"/>
              <a:t>Photos from BILC events from nato-bilc.org </a:t>
            </a:r>
          </a:p>
          <a:p>
            <a:pPr marL="0" indent="0">
              <a:buNone/>
            </a:pPr>
            <a:r>
              <a:rPr lang="fi-FI" sz="1800" dirty="0"/>
              <a:t>Helsinki image: </a:t>
            </a:r>
            <a:r>
              <a:rPr lang="fi-FI" sz="1800" dirty="0">
                <a:hlinkClick r:id="rId3"/>
              </a:rPr>
              <a:t>https://pixabay.com/users/tap5a-12431592/</a:t>
            </a:r>
            <a:r>
              <a:rPr lang="fi-FI" sz="1800" dirty="0"/>
              <a:t> </a:t>
            </a:r>
            <a:endParaRPr lang="en-AU" sz="1800" dirty="0"/>
          </a:p>
          <a:p>
            <a:pPr marL="0" indent="0">
              <a:buNone/>
            </a:pPr>
            <a:r>
              <a:rPr lang="en-AU" sz="1800" dirty="0"/>
              <a:t>People in </a:t>
            </a:r>
            <a:r>
              <a:rPr lang="en-AU" sz="1800" dirty="0" err="1"/>
              <a:t>colorful</a:t>
            </a:r>
            <a:r>
              <a:rPr lang="en-AU" sz="1800" dirty="0"/>
              <a:t> hot air balloon in sky by </a:t>
            </a:r>
            <a:r>
              <a:rPr lang="en-AU" sz="1800" dirty="0" err="1"/>
              <a:t>Scopio</a:t>
            </a:r>
            <a:r>
              <a:rPr lang="en-AU" sz="1800" dirty="0"/>
              <a:t> from &lt;a </a:t>
            </a:r>
            <a:r>
              <a:rPr lang="en-AU" sz="1800" dirty="0" err="1"/>
              <a:t>href</a:t>
            </a:r>
            <a:r>
              <a:rPr lang="en-AU" sz="1800" dirty="0"/>
              <a:t>="https://thenounproject.com/photo/people-in-colorful-hot-air-balloon-in-sky-0goD80/" target="_blank" title="People in </a:t>
            </a:r>
            <a:r>
              <a:rPr lang="en-AU" sz="1800" dirty="0" err="1"/>
              <a:t>colorful</a:t>
            </a:r>
            <a:r>
              <a:rPr lang="en-AU" sz="1800" dirty="0"/>
              <a:t> hot air balloon in sky Photo"&gt;Noun Project&lt;/a&gt; (CC BY-NC-ND 2.0)</a:t>
            </a:r>
          </a:p>
        </p:txBody>
      </p:sp>
    </p:spTree>
    <p:extLst>
      <p:ext uri="{BB962C8B-B14F-4D97-AF65-F5344CB8AC3E}">
        <p14:creationId xmlns:p14="http://schemas.microsoft.com/office/powerpoint/2010/main" val="1823474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918</TotalTime>
  <Words>344</Words>
  <Application>Microsoft Office PowerPoint</Application>
  <PresentationFormat>Laajakuva</PresentationFormat>
  <Paragraphs>51</Paragraphs>
  <Slides>9</Slides>
  <Notes>4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Ink Free</vt:lpstr>
      <vt:lpstr>Office-teema</vt:lpstr>
      <vt:lpstr>  2026  STANAG 6001  TESTING WORKSHOP</vt:lpstr>
      <vt:lpstr>It’s over – already?!</vt:lpstr>
      <vt:lpstr>Are you truly listening? Advancing Standardization and Quality Assurance in Listening Assessment  </vt:lpstr>
      <vt:lpstr>Streamlining BILC: joint responsibility</vt:lpstr>
      <vt:lpstr>nato-bilc.org</vt:lpstr>
      <vt:lpstr>You’ve got mail – later in September!</vt:lpstr>
      <vt:lpstr>Puno hvala!</vt:lpstr>
      <vt:lpstr>PowerPoint-esitys</vt:lpstr>
      <vt:lpstr>Images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  NATO BILC Conference Budapest, Hungary</dc:title>
  <dc:creator>Murto Laura PV MPKK</dc:creator>
  <cp:lastModifiedBy>Murto Laura PV MPKK</cp:lastModifiedBy>
  <cp:revision>95</cp:revision>
  <dcterms:created xsi:type="dcterms:W3CDTF">2026-05-05T04:50:55Z</dcterms:created>
  <dcterms:modified xsi:type="dcterms:W3CDTF">2026-09-10T10:50:26Z</dcterms:modified>
</cp:coreProperties>
</file>