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</p:sldIdLst>
  <p:sldSz cx="12192000" cy="6858000"/>
  <p:notesSz cx="9866313" cy="67357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6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item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E2761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0">
                  <c:v>L1 Help needed (shoes)</c:v>
                </c:pt>
                <c:pt idx="1">
                  <c:v>L1 Help needed (driving)</c:v>
                </c:pt>
                <c:pt idx="2">
                  <c:v>L1 Pets (bunny)</c:v>
                </c:pt>
                <c:pt idx="3">
                  <c:v>L1 Renting apartment</c:v>
                </c:pt>
                <c:pt idx="4">
                  <c:v>L2 U.S. army strikes</c:v>
                </c:pt>
                <c:pt idx="5">
                  <c:v>L2 Military change</c:v>
                </c:pt>
                <c:pt idx="6">
                  <c:v>L2 Endurance</c:v>
                </c:pt>
                <c:pt idx="7">
                  <c:v>L3 US–China relations</c:v>
                </c:pt>
                <c:pt idx="8">
                  <c:v>L3 Reintegrate military</c:v>
                </c:pt>
                <c:pt idx="9">
                  <c:v>L3 Public consultations</c:v>
                </c:pt>
                <c:pt idx="10">
                  <c:v>L3 Liberties lockdown</c:v>
                </c:pt>
                <c:pt idx="11">
                  <c:v>L3 Bill on free speech</c:v>
                </c:pt>
                <c:pt idx="12">
                  <c:v>L3 AI opinion</c:v>
                </c:pt>
                <c:pt idx="13">
                  <c:v>L3 AI editorial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5</c:v>
                </c:pt>
                <c:pt idx="7">
                  <c:v>2</c:v>
                </c:pt>
                <c:pt idx="8">
                  <c:v>5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B8-4B1B-BB38-A7D6FD768E7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33384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"/>
        </c:scaling>
        <c:delete val="0"/>
        <c:axPos val="b"/>
        <c:majorGridlines>
          <c:spPr>
            <a:ln w="9525" cap="flat">
              <a:solidFill>
                <a:srgbClr val="E3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AA0B4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Teams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761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Classical (CTT)</c:v>
                </c:pt>
                <c:pt idx="1">
                  <c:v>Neo-classical</c:v>
                </c:pt>
                <c:pt idx="2">
                  <c:v>Rasch (IRT)</c:v>
                </c:pt>
                <c:pt idx="3">
                  <c:v>Other</c:v>
                </c:pt>
                <c:pt idx="4">
                  <c:v>None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0-4FD3-9CE8-D53E889454A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33384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"/>
        </c:scaling>
        <c:delete val="0"/>
        <c:axPos val="b"/>
        <c:majorGridlines>
          <c:spPr>
            <a:ln w="9525" cap="flat">
              <a:solidFill>
                <a:srgbClr val="E3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9AA0B4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Respondents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E2761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E3-4AFA-A3AA-FBAADAE6FA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280"/>
                    </a:solidFill>
                    <a:latin typeface="Arial"/>
                  </a:defRPr>
                </a:pPr>
                <a:r>
                  <a:rPr lang="en-US" sz="1100" b="0" i="0" u="none" strike="noStrike">
                    <a:solidFill>
                      <a:srgbClr val="6B7280"/>
                    </a:solidFill>
                    <a:latin typeface="Arial"/>
                  </a:rPr>
                  <a:t>Rating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33384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"/>
        </c:scaling>
        <c:delete val="0"/>
        <c:axPos val="l"/>
        <c:majorGridlines>
          <c:spPr>
            <a:ln w="9525" cap="flat">
              <a:solidFill>
                <a:srgbClr val="E3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9AA0B4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842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571C0-6FEF-46FC-335D-2FD7FB53F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EE7D71-F35D-FD66-4DCD-801F0DF21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B59F94-DB1C-5B66-0442-4BE75F4CF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133BE-36D0-7355-A0DC-F843F2018E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17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79690" tIns="39845" rIns="79690" bIns="3984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79690" tIns="39845" rIns="79690" bIns="3984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265615" y="-1463040"/>
            <a:ext cx="4754880" cy="4754880"/>
          </a:xfrm>
          <a:prstGeom prst="ellipse">
            <a:avLst/>
          </a:prstGeom>
          <a:solidFill>
            <a:srgbClr val="141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0728655" y="4206240"/>
            <a:ext cx="2926080" cy="2926080"/>
          </a:xfrm>
          <a:prstGeom prst="ellipse">
            <a:avLst/>
          </a:prstGeom>
          <a:solidFill>
            <a:srgbClr val="141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734495" y="4480560"/>
            <a:ext cx="822960" cy="82296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96596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BILC TESTING WORKSHOP  ·  SARAJEVO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22960" y="2377440"/>
            <a:ext cx="96926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item Bank </a:t>
            </a:r>
          </a:p>
          <a:p>
            <a:pPr marL="0" indent="0">
              <a:lnSpc>
                <a:spcPct val="10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Anchor Items</a:t>
            </a:r>
            <a:endParaRPr lang="en-US" sz="44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Usage Feedback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22960" y="416052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findings on anchor-item deployment and calibration</a:t>
            </a:r>
            <a:endParaRPr lang="en-US" sz="15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national reading tests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580644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Inga Fārte-Zālīte</a:t>
            </a:r>
            <a:endParaRPr lang="en-US" sz="13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1,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and scale of anchor-item deployment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0560" y="1626948"/>
            <a:ext cx="3718560" cy="1325880"/>
          </a:xfrm>
          <a:prstGeom prst="rect">
            <a:avLst/>
          </a:prstGeom>
          <a:solidFill>
            <a:srgbClr val="EEF3FC"/>
          </a:solidFill>
          <a:ln/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</a:t>
            </a:r>
            <a:endParaRPr lang="en-US" sz="4000" dirty="0"/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requested 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anchor items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920240"/>
            <a:ext cx="37490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640080" y="297180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participated</a:t>
            </a:r>
            <a:endParaRPr lang="en-US" sz="1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survey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40080" y="4873752"/>
            <a:ext cx="3749040" cy="1389888"/>
          </a:xfrm>
          <a:prstGeom prst="rect">
            <a:avLst/>
          </a:prstGeom>
          <a:solidFill>
            <a:srgbClr val="EEF3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4251960"/>
            <a:ext cx="37490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40080" y="5285232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20000"/>
              </a:lnSpc>
            </a:pPr>
            <a:r>
              <a:rPr lang="en-US" sz="3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47–500</a:t>
            </a:r>
            <a:endParaRPr lang="en-US" sz="32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candidates per test</a:t>
            </a:r>
            <a:endParaRPr lang="en-US" sz="1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(single item)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00600" y="1783080"/>
            <a:ext cx="6675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range means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800600" y="2359152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235915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303520" y="2276856"/>
            <a:ext cx="6217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Lower-proficiency levels reach further
</a:t>
            </a: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L1–L2 reading papers routinely draw the largest candidate cohorts, up to roughly 500 test takers per national administration.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800600" y="3657600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800600" y="36576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303520" y="3575304"/>
            <a:ext cx="6217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levels stay leaner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reading items were used on smaller cohorts of about 47–70 candidates, reflecting a narrower target population.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800600" y="4956048"/>
            <a:ext cx="292608" cy="29260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00600" y="49560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303520" y="4873752"/>
            <a:ext cx="6217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Feasible at every scale
</a:t>
            </a: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items function reliably in both small specialized settings and large-scale national testing regimes.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F406D9FB-6174-7436-A650-8D6DF9971308}"/>
              </a:ext>
            </a:extLst>
          </p:cNvPr>
          <p:cNvSpPr/>
          <p:nvPr/>
        </p:nvSpPr>
        <p:spPr>
          <a:xfrm>
            <a:off x="640080" y="3154110"/>
            <a:ext cx="3749040" cy="1281299"/>
          </a:xfrm>
          <a:prstGeom prst="rect">
            <a:avLst/>
          </a:prstGeom>
          <a:solidFill>
            <a:srgbClr val="EEF3FC"/>
          </a:solidFill>
          <a:ln/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en-US" sz="4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4000" dirty="0"/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participated 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survey</a:t>
            </a:r>
            <a:endParaRPr lang="en-US" sz="1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41148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Anchor Items Were Used?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respondents · share of teams selecting each item (14 items in total)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02920" y="1325880"/>
          <a:ext cx="740664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8229600" y="1325880"/>
            <a:ext cx="3429000" cy="5257800"/>
          </a:xfrm>
          <a:prstGeom prst="rect">
            <a:avLst/>
          </a:prstGeom>
          <a:solidFill>
            <a:srgbClr val="EEF3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03920" y="160020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Core anchors emerge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503920" y="2103120"/>
            <a:ext cx="292608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62.5% </a:t>
            </a: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teams (n = 5) converged on Level 2 Military change, Level 2 Endurance, and Level 3 Reintegrate military — the most trusted anchors.
</a:t>
            </a:r>
            <a:endParaRPr lang="en-US" sz="20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topics </a:t>
            </a: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technology and geopolitics (AI editorial, US–China relations) saw lighter but meaningful uptake.
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 selection </a:t>
            </a: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evenly spread across foundational prompts, underscoring the need for a diverse multi-level bank.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Statistical Procedures Followed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respondents · calibration methodology in use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02920" y="1737360"/>
          <a:ext cx="640080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7269480" y="1737360"/>
            <a:ext cx="4297680" cy="448056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589520" y="2011680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75%</a:t>
            </a:r>
            <a:endParaRPr lang="en-US" sz="5200" dirty="0"/>
          </a:p>
        </p:txBody>
      </p:sp>
      <p:sp>
        <p:nvSpPr>
          <p:cNvPr id="8" name="Text 5"/>
          <p:cNvSpPr/>
          <p:nvPr/>
        </p:nvSpPr>
        <p:spPr>
          <a:xfrm>
            <a:off x="7589520" y="29718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teams still rely on Classical Test Theory for anchor calibration.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589520" y="3886200"/>
            <a:ext cx="3566160" cy="0"/>
          </a:xfrm>
          <a:prstGeom prst="line">
            <a:avLst/>
          </a:prstGeom>
          <a:noFill/>
          <a:ln w="12700">
            <a:solidFill>
              <a:srgbClr val="3A43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589520" y="4069080"/>
            <a:ext cx="3657600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12.5% </a:t>
            </a: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Item Response Theory (Rasch).
</a:t>
            </a:r>
            <a:r>
              <a:rPr lang="en-US" sz="12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opportunity: </a:t>
            </a: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toward IRT-based invariant linking (Rasch or 2PL) for sample-independent score comparability across national forms.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50292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Useful Were Anchor Items?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Rated for national test calibration · 1 (low) – 5 (high)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640080" y="1737360"/>
          <a:ext cx="694944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7909560" y="1737360"/>
            <a:ext cx="3657600" cy="4480560"/>
          </a:xfrm>
          <a:prstGeom prst="rect">
            <a:avLst/>
          </a:prstGeom>
          <a:solidFill>
            <a:srgbClr val="EEF3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183880" y="2011680"/>
            <a:ext cx="3108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87.5%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8183880" y="288036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rated anchor items 4 or 5 — highly effective for calibration.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183880" y="3977640"/>
            <a:ext cx="3108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62.5% </a:t>
            </a: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gave the maximum rating of 5.
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 </a:t>
            </a:r>
            <a:r>
              <a:rPr lang="en-US" sz="125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rated below neutral — no respondent found anchors unhelpful.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4572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Made Anchor Items Work?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0584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Practitioner feedback on standout items and lessons learned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17830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7830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17320" y="1691640"/>
            <a:ext cx="10058400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stability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 anchors aligned well with national items, keeping item writers “on the right path” during form assembly.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685800" y="2953512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5800" y="29535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17320" y="2862072"/>
            <a:ext cx="10058400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Standout discrimination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Renting apartment (DI 0.77) and Reintegrate military (DI 0.73) delivered the strongest discrimination of the set.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85800" y="4123944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5800" y="412394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17320" y="4032504"/>
            <a:ext cx="10058400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validation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responses helped calibrate the national reading tests, building confidence to reuse strong items.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685800" y="5294376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" y="529437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17320" y="5202936"/>
            <a:ext cx="10058400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list</a:t>
            </a:r>
            <a:endParaRPr lang="en-US" sz="1600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Endurance (L2) and Lockdown (L3) performed easier than hypothesized — a reminder to keep monitoring parameters across administrations.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85800" y="6419088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BBF1C-8F22-ED97-811C-ED52C80B6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C1741BC-74A7-C8A5-7445-E22B8C655445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299FED8-D981-68DE-F73D-84BD0BAB79B5}"/>
              </a:ext>
            </a:extLst>
          </p:cNvPr>
          <p:cNvSpPr/>
          <p:nvPr/>
        </p:nvSpPr>
        <p:spPr>
          <a:xfrm>
            <a:off x="64008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Reflections &amp; Recommendations</a:t>
            </a:r>
            <a:endParaRPr lang="en-US" sz="28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76274F4-3C1E-EDF4-178F-4BE01E33D7EF}"/>
              </a:ext>
            </a:extLst>
          </p:cNvPr>
          <p:cNvSpPr/>
          <p:nvPr/>
        </p:nvSpPr>
        <p:spPr>
          <a:xfrm>
            <a:off x="640080" y="10058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and thoughts on using anchor items</a:t>
            </a:r>
            <a:endParaRPr lang="en-US" sz="13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9D8E04C-8151-317B-92E2-91028D21973F}"/>
              </a:ext>
            </a:extLst>
          </p:cNvPr>
          <p:cNvSpPr/>
          <p:nvPr/>
        </p:nvSpPr>
        <p:spPr>
          <a:xfrm>
            <a:off x="685800" y="1755648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A558AAD-B477-7965-1DB3-D4240814D6F1}"/>
              </a:ext>
            </a:extLst>
          </p:cNvPr>
          <p:cNvSpPr/>
          <p:nvPr/>
        </p:nvSpPr>
        <p:spPr>
          <a:xfrm>
            <a:off x="960119" y="1563624"/>
            <a:ext cx="9867401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gap — </a:t>
            </a:r>
            <a:r>
              <a:rPr lang="en-US" sz="2000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Rasch-based calibration works well, but the statistical skill it requires exceeds standard ALTS seminar coverage.</a:t>
            </a:r>
            <a:endParaRPr lang="en-US" sz="20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060D02C-DD91-8978-211E-6561B585E336}"/>
              </a:ext>
            </a:extLst>
          </p:cNvPr>
          <p:cNvSpPr/>
          <p:nvPr/>
        </p:nvSpPr>
        <p:spPr>
          <a:xfrm>
            <a:off x="685800" y="2595315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B46AAFA-FC73-4EFE-E296-33D094B1202A}"/>
              </a:ext>
            </a:extLst>
          </p:cNvPr>
          <p:cNvSpPr/>
          <p:nvPr/>
        </p:nvSpPr>
        <p:spPr>
          <a:xfrm>
            <a:off x="960120" y="2379918"/>
            <a:ext cx="9747760" cy="6101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Pool size — </a:t>
            </a:r>
            <a:r>
              <a:rPr lang="en-US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anchor sets raise calibration confidence — current pools remain small, creating an ongoing need to author new items.</a:t>
            </a:r>
            <a:endParaRPr lang="en-US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4F07BC5-4408-AEA1-8ACD-82523E59A66D}"/>
              </a:ext>
            </a:extLst>
          </p:cNvPr>
          <p:cNvSpPr/>
          <p:nvPr/>
        </p:nvSpPr>
        <p:spPr>
          <a:xfrm>
            <a:off x="685800" y="439826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81935A7-58A8-6845-0380-376724661CD3}"/>
              </a:ext>
            </a:extLst>
          </p:cNvPr>
          <p:cNvSpPr/>
          <p:nvPr/>
        </p:nvSpPr>
        <p:spPr>
          <a:xfrm>
            <a:off x="960119" y="3997223"/>
            <a:ext cx="9619573" cy="8033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mismatch — </a:t>
            </a:r>
            <a:r>
              <a:rPr lang="en-US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 anchors gave inconclusive results when applied to candidates predominantly at Level 1–1+.</a:t>
            </a:r>
            <a:endParaRPr lang="en-US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F6FD61AA-66E1-A5F7-C7B8-1CE534EC821E}"/>
              </a:ext>
            </a:extLst>
          </p:cNvPr>
          <p:cNvSpPr/>
          <p:nvPr/>
        </p:nvSpPr>
        <p:spPr>
          <a:xfrm>
            <a:off x="685800" y="526694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A0CF2F6-0FDE-AC96-8246-9BA0FE5096AC}"/>
              </a:ext>
            </a:extLst>
          </p:cNvPr>
          <p:cNvSpPr/>
          <p:nvPr/>
        </p:nvSpPr>
        <p:spPr>
          <a:xfrm>
            <a:off x="960119" y="4965192"/>
            <a:ext cx="9867399" cy="1069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variance — </a:t>
            </a:r>
            <a:r>
              <a:rPr lang="en-US" dirty="0">
                <a:solidFill>
                  <a:srgbClr val="333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pilot in southeastern Finland (L2 sports, L3 public issues) showed candidate scores clustering tightly, limiting spread.</a:t>
            </a:r>
            <a:endParaRPr lang="en-US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C748CE5-22E5-EB87-8AE9-FD15C4F279BE}"/>
              </a:ext>
            </a:extLst>
          </p:cNvPr>
          <p:cNvSpPr/>
          <p:nvPr/>
        </p:nvSpPr>
        <p:spPr>
          <a:xfrm>
            <a:off x="7589520" y="19202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5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AA7B3B7-D978-47BF-87C4-6658BBA8A0D7}"/>
              </a:ext>
            </a:extLst>
          </p:cNvPr>
          <p:cNvSpPr/>
          <p:nvPr/>
        </p:nvSpPr>
        <p:spPr>
          <a:xfrm>
            <a:off x="7589520" y="2423160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range</a:t>
            </a:r>
            <a:endParaRPr lang="en-US" sz="13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E43A0483-76BD-2116-9051-F0DF60AEB4F9}"/>
              </a:ext>
            </a:extLst>
          </p:cNvPr>
          <p:cNvSpPr/>
          <p:nvPr/>
        </p:nvSpPr>
        <p:spPr>
          <a:xfrm>
            <a:off x="7589520" y="27157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08CFFBA-4C49-2F82-E167-B94E201A5E73}"/>
              </a:ext>
            </a:extLst>
          </p:cNvPr>
          <p:cNvSpPr/>
          <p:nvPr/>
        </p:nvSpPr>
        <p:spPr>
          <a:xfrm>
            <a:off x="7589520" y="326440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Military Change</a:t>
            </a:r>
            <a:endParaRPr lang="en-US" sz="13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EF9AD0B-820C-0841-4569-CC072B1A3DC2}"/>
              </a:ext>
            </a:extLst>
          </p:cNvPr>
          <p:cNvSpPr/>
          <p:nvPr/>
        </p:nvSpPr>
        <p:spPr>
          <a:xfrm>
            <a:off x="7589520" y="3557016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6673A8C-75AF-0745-0442-E8DF0AEF3719}"/>
              </a:ext>
            </a:extLst>
          </p:cNvPr>
          <p:cNvSpPr/>
          <p:nvPr/>
        </p:nvSpPr>
        <p:spPr>
          <a:xfrm>
            <a:off x="7589520" y="4105656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Endurance</a:t>
            </a:r>
            <a:endParaRPr lang="en-US" sz="135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7F55F39-26E7-A07C-B39C-E7FD9A83333E}"/>
              </a:ext>
            </a:extLst>
          </p:cNvPr>
          <p:cNvSpPr/>
          <p:nvPr/>
        </p:nvSpPr>
        <p:spPr>
          <a:xfrm>
            <a:off x="7589520" y="4398264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B2F2EB5-68F0-A6A4-C134-CEA3A2DC50D3}"/>
              </a:ext>
            </a:extLst>
          </p:cNvPr>
          <p:cNvSpPr/>
          <p:nvPr/>
        </p:nvSpPr>
        <p:spPr>
          <a:xfrm>
            <a:off x="7589520" y="4992624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endParaRPr lang="en-US" sz="115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4215C78-25D2-DE1D-C169-5A1ED58385B2}"/>
              </a:ext>
            </a:extLst>
          </p:cNvPr>
          <p:cNvSpPr/>
          <p:nvPr/>
        </p:nvSpPr>
        <p:spPr>
          <a:xfrm>
            <a:off x="11368735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1D36E082-0A90-C3F6-DB10-DDAB51ECAA97}"/>
              </a:ext>
            </a:extLst>
          </p:cNvPr>
          <p:cNvSpPr/>
          <p:nvPr/>
        </p:nvSpPr>
        <p:spPr>
          <a:xfrm>
            <a:off x="691896" y="3272761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5DCE38-8C96-69FD-BF90-DCF6293F7866}"/>
              </a:ext>
            </a:extLst>
          </p:cNvPr>
          <p:cNvSpPr txBox="1"/>
          <p:nvPr/>
        </p:nvSpPr>
        <p:spPr>
          <a:xfrm>
            <a:off x="960120" y="3170490"/>
            <a:ext cx="9867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1E293B"/>
                </a:solidFill>
                <a:latin typeface="Plus Jakarta Sans"/>
              </a:rPr>
              <a:t>Proportion &amp; Construct </a:t>
            </a:r>
            <a:r>
              <a:rPr lang="en-US" dirty="0">
                <a:solidFill>
                  <a:srgbClr val="475569"/>
                </a:solidFill>
                <a:latin typeface="Inter"/>
              </a:rPr>
              <a:t>15%–20% of total test items should be maintained as anchors. Anchor mini-test should mirror the national blueprint in </a:t>
            </a:r>
            <a:r>
              <a:rPr lang="lv-LV" dirty="0">
                <a:solidFill>
                  <a:srgbClr val="475569"/>
                </a:solidFill>
                <a:latin typeface="Inter"/>
              </a:rPr>
              <a:t>sub-</a:t>
            </a:r>
            <a:r>
              <a:rPr lang="en-US" dirty="0">
                <a:solidFill>
                  <a:srgbClr val="475569"/>
                </a:solidFill>
                <a:latin typeface="Inter"/>
              </a:rPr>
              <a:t>skill weighting, passage genres, and difficulty distribution.</a:t>
            </a:r>
          </a:p>
        </p:txBody>
      </p:sp>
    </p:spTree>
    <p:extLst>
      <p:ext uri="{BB962C8B-B14F-4D97-AF65-F5344CB8AC3E}">
        <p14:creationId xmlns:p14="http://schemas.microsoft.com/office/powerpoint/2010/main" val="2116402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280160" y="4480560"/>
            <a:ext cx="3840480" cy="3840480"/>
          </a:xfrm>
          <a:prstGeom prst="ellipse">
            <a:avLst/>
          </a:prstGeom>
          <a:solidFill>
            <a:srgbClr val="141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0180015" y="-1645920"/>
            <a:ext cx="4206240" cy="4206240"/>
          </a:xfrm>
          <a:prstGeom prst="ellipse">
            <a:avLst/>
          </a:prstGeom>
          <a:solidFill>
            <a:srgbClr val="141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685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REFLECTIONS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1097280"/>
            <a:ext cx="9601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there anything else you would like to share?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822960" y="2148840"/>
            <a:ext cx="10424160" cy="1737360"/>
          </a:xfrm>
          <a:prstGeom prst="rect">
            <a:avLst/>
          </a:prstGeom>
          <a:solidFill>
            <a:srgbClr val="141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196596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1737360" y="2404872"/>
            <a:ext cx="92354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SIB is a great initiative, which I very much hope will continue building a large pool of items.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22960" y="4160520"/>
            <a:ext cx="10424160" cy="1737360"/>
          </a:xfrm>
          <a:prstGeom prst="rect">
            <a:avLst/>
          </a:prstGeom>
          <a:solidFill>
            <a:srgbClr val="141A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05840" y="397764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1737360" y="4416552"/>
            <a:ext cx="92354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 for letting us use the results of your fabulous SIB project. Looking forward to participating in testing the Listening items.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22960" y="612648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672</Words>
  <Application>Microsoft Office PowerPoint</Application>
  <PresentationFormat>Widescreen</PresentationFormat>
  <Paragraphs>89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Inter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Inga Fārte-Zālīte</cp:lastModifiedBy>
  <cp:revision>7</cp:revision>
  <cp:lastPrinted>2026-08-27T08:37:58Z</cp:lastPrinted>
  <dcterms:created xsi:type="dcterms:W3CDTF">2026-08-24T13:24:05Z</dcterms:created>
  <dcterms:modified xsi:type="dcterms:W3CDTF">2026-09-01T05:51:17Z</dcterms:modified>
</cp:coreProperties>
</file>