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75" r:id="rId4"/>
    <p:sldId id="262" r:id="rId5"/>
    <p:sldId id="280" r:id="rId6"/>
    <p:sldId id="276" r:id="rId7"/>
    <p:sldId id="259" r:id="rId8"/>
    <p:sldId id="278" r:id="rId9"/>
    <p:sldId id="260" r:id="rId10"/>
    <p:sldId id="258" r:id="rId11"/>
    <p:sldId id="261" r:id="rId12"/>
    <p:sldId id="263" r:id="rId13"/>
    <p:sldId id="265" r:id="rId14"/>
    <p:sldId id="264" r:id="rId15"/>
    <p:sldId id="273" r:id="rId16"/>
    <p:sldId id="266" r:id="rId17"/>
    <p:sldId id="267" r:id="rId18"/>
    <p:sldId id="271" r:id="rId19"/>
    <p:sldId id="272" r:id="rId20"/>
    <p:sldId id="274" r:id="rId21"/>
    <p:sldId id="279" r:id="rId22"/>
    <p:sldId id="269" r:id="rId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660033"/>
    <a:srgbClr val="FAD8B2"/>
    <a:srgbClr val="461210"/>
    <a:srgbClr val="637585"/>
    <a:srgbClr val="5B5F6A"/>
    <a:srgbClr val="607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333" autoAdjust="0"/>
  </p:normalViewPr>
  <p:slideViewPr>
    <p:cSldViewPr snapToGrid="0">
      <p:cViewPr>
        <p:scale>
          <a:sx n="90" d="100"/>
          <a:sy n="90" d="100"/>
        </p:scale>
        <p:origin x="398" y="-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lbe-my.sharepoint.com/personal/kris_brams_mil_be/Documents/Test%20Development/Test%20Analysis/listening%20batch%204%20one%20vs%20twice%20new%20comparis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/>
              <a:t>Measure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Sheet1!$J$1:$J$2</c:f>
              <c:strCache>
                <c:ptCount val="2"/>
                <c:pt idx="1">
                  <c:v>measure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Sheet1!$J$3:$J$17</c:f>
              <c:numCache>
                <c:formatCode>General</c:formatCode>
                <c:ptCount val="15"/>
                <c:pt idx="0">
                  <c:v>-1.8706400000000001</c:v>
                </c:pt>
                <c:pt idx="1">
                  <c:v>-2.7188699999999999</c:v>
                </c:pt>
                <c:pt idx="2">
                  <c:v>0.23710000000000001</c:v>
                </c:pt>
                <c:pt idx="3">
                  <c:v>-2.3421599999999998</c:v>
                </c:pt>
                <c:pt idx="4">
                  <c:v>-2.58162</c:v>
                </c:pt>
                <c:pt idx="5">
                  <c:v>0.71353999999999995</c:v>
                </c:pt>
                <c:pt idx="6">
                  <c:v>-2.3421599999999998</c:v>
                </c:pt>
                <c:pt idx="7">
                  <c:v>-1.6403399999999999</c:v>
                </c:pt>
                <c:pt idx="8">
                  <c:v>-1.6403399999999999</c:v>
                </c:pt>
                <c:pt idx="9">
                  <c:v>-1.3704099999999999</c:v>
                </c:pt>
                <c:pt idx="10">
                  <c:v>0.28342000000000001</c:v>
                </c:pt>
                <c:pt idx="11">
                  <c:v>-0.26956999999999998</c:v>
                </c:pt>
                <c:pt idx="12">
                  <c:v>7.1900000000000002E-3</c:v>
                </c:pt>
                <c:pt idx="13">
                  <c:v>-2.1364000000000001</c:v>
                </c:pt>
                <c:pt idx="14">
                  <c:v>0.19095000000000001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D5-4BAC-92C2-EAB9027CDC2A}"/>
            </c:ext>
          </c:extLst>
        </c:ser>
        <c:ser>
          <c:idx val="1"/>
          <c:order val="1"/>
          <c:tx>
            <c:strRef>
              <c:f>Sheet1!$K$1:$K$2</c:f>
              <c:strCache>
                <c:ptCount val="2"/>
                <c:pt idx="1">
                  <c:v>measure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Sheet1!$K$3:$K$17</c:f>
              <c:numCache>
                <c:formatCode>General</c:formatCode>
                <c:ptCount val="15"/>
                <c:pt idx="0">
                  <c:v>-0.73424</c:v>
                </c:pt>
                <c:pt idx="1">
                  <c:v>-1.24214</c:v>
                </c:pt>
                <c:pt idx="2">
                  <c:v>0.94457000000000002</c:v>
                </c:pt>
                <c:pt idx="3">
                  <c:v>-1.0118499999999999</c:v>
                </c:pt>
                <c:pt idx="4">
                  <c:v>-0.73424</c:v>
                </c:pt>
                <c:pt idx="5">
                  <c:v>0.60975000000000001</c:v>
                </c:pt>
                <c:pt idx="6">
                  <c:v>-1.80524</c:v>
                </c:pt>
                <c:pt idx="7">
                  <c:v>-1.1627099999999999</c:v>
                </c:pt>
                <c:pt idx="8">
                  <c:v>0.36126999999999998</c:v>
                </c:pt>
                <c:pt idx="9">
                  <c:v>-0.66859999999999997</c:v>
                </c:pt>
                <c:pt idx="10">
                  <c:v>1.16679</c:v>
                </c:pt>
                <c:pt idx="11">
                  <c:v>3.13E-3</c:v>
                </c:pt>
                <c:pt idx="12">
                  <c:v>0.54642999999999997</c:v>
                </c:pt>
                <c:pt idx="13">
                  <c:v>-1.5966199999999999</c:v>
                </c:pt>
                <c:pt idx="14">
                  <c:v>0.54642999999999997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D5-4BAC-92C2-EAB9027CD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3262656"/>
        <c:axId val="643264816"/>
      </c:barChart>
      <c:catAx>
        <c:axId val="64326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264816"/>
        <c:crosses val="autoZero"/>
        <c:auto val="1"/>
        <c:lblAlgn val="ctr"/>
        <c:lblOffset val="100"/>
        <c:noMultiLvlLbl val="0"/>
      </c:catAx>
      <c:valAx>
        <c:axId val="64326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326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D236A5-2C66-41C3-95D8-90886D08EA24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4ABF8E6-6FC9-4D8E-91E2-DA5C0A286161}" type="pres">
      <dgm:prSet presAssocID="{80D236A5-2C66-41C3-95D8-90886D08EA24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D7655A51-E4AC-4964-AA24-826C6A9F371A}" type="presOf" srcId="{80D236A5-2C66-41C3-95D8-90886D08EA24}" destId="{F4ABF8E6-6FC9-4D8E-91E2-DA5C0A286161}" srcOrd="0" destOrd="0" presId="urn:microsoft.com/office/officeart/2018/5/layout/IconCircleLabelList"/>
  </dgm:cxnLst>
  <dgm:bg>
    <a:blipFill>
      <a:blip xmlns:r="http://schemas.openxmlformats.org/officeDocument/2006/relationships" r:embed="rId1"/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B065F-63A3-4C74-873F-6AD8E74E23D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F9BAC-3024-4E5B-ADDE-24B877A59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847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F9BAC-3024-4E5B-ADDE-24B877A590C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48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C5636-35AE-450D-E868-780FE66D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62BD9-7F3F-8B02-37C7-948060772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27886-34E5-848A-A05C-A31F2049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32A341-CB8E-FD1B-8A10-7E38B15A31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6" t="2511" r="-8358" b="25017"/>
          <a:stretch>
            <a:fillRect/>
          </a:stretch>
        </p:blipFill>
        <p:spPr>
          <a:xfrm>
            <a:off x="-115263" y="-589625"/>
            <a:ext cx="13442880" cy="744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52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62E22-D56D-04FF-02BC-3FE245659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FC9A8B-96E4-8F2F-C14F-EA6E1CB21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Kris Brams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CD1874-9935-4383-4E61-D8938DEC3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Royal NCO School Belgium</a:t>
            </a:r>
          </a:p>
        </p:txBody>
      </p:sp>
    </p:spTree>
    <p:extLst>
      <p:ext uri="{BB962C8B-B14F-4D97-AF65-F5344CB8AC3E}">
        <p14:creationId xmlns:p14="http://schemas.microsoft.com/office/powerpoint/2010/main" val="193103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8E294-D1F7-AC21-E38B-AF2AC941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98564-F41D-F4BF-C2BE-E9C4BF3F6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D83EC0-EA2E-54CE-A598-22BDDA5DF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245D96-0E51-10B4-BB8D-8A82BE203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58639-35DE-6B53-FB2E-112F54024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233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5E0A2-28A5-A74E-A0F1-4F5C095E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00A15-ADE3-5C22-C608-9D8BDD767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DF7C1-C2A4-9128-567F-16F6E682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F0558-DF1B-5FCE-17EB-E496E9D85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D8F5DB-11B5-AAB3-75FD-4A1C6E2A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20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8C45C-4204-DE98-BBB7-79822D192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157A4-973A-A80A-84E9-CCD05B7A9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036D4-36EC-8CA7-543D-BB2B8D6DB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CEBA0-EFD4-99AD-7FE2-41AC453D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275AA5-3987-3841-6B1A-47FA2588C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0669D3-3805-C108-796F-98D5B0C1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402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525-6C57-611F-70A8-A3AE972B2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04278-D8A6-856D-F87A-D13A1EFD29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E39746-F654-2099-E2A2-E746867D2D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13A0E0-4CCF-3C4E-373D-B26F8C42F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9F2349-2084-FA49-3802-F4EF19828F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103084-2AD8-CA00-8BF4-529AEF92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4B41F6-9E7D-54BC-F46F-AE30ABC14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199845-0ADF-1022-C1CA-EDC68F27A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8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56454-32DC-1C84-BF33-99A6A3AD5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F1FAEA-EE85-2422-EE7E-283BEC2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C13C6-D1A5-1F71-DEAA-8E581CD5B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5233C3-04AB-D7B2-8E2F-C910B3ED6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3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02440C-1010-A1C0-C12B-4308F139F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17ED12-2A56-1901-40E0-F03C83653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13BE9-A466-CAD3-5C39-37C660E1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759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2BDB3-714A-E475-6A46-DD1792CF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A7DA4-ED8B-CBA6-DE65-3136DF0DBB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DEDF6-C2EB-ECC1-F9CD-758A5E009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F1137-1164-252A-9CEA-0228AA09C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A975F4-4A97-14BB-5369-F123CFF40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C0ECF-60D8-6D55-D1EC-9F4FCE28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229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07735-8805-1E8B-1657-5D56E5FAA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31C0BB-21D0-CB1C-B602-862F1D103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CA25A-175B-DAAC-72A1-2E19E2156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C7DBE-FC8E-5178-8CF6-F8EFDD095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6F156-6BBC-048A-1884-742A7F2D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3E5F01-F7F9-D5F4-77B7-2501025A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84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E3D94-0BFA-691A-D588-5F2F9AA81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E329D-9CFF-FCFE-F3F2-53ADB2F7F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D51FE-AFBE-90D1-6C96-F825B353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24457-723B-FDD6-9DEA-A6420D4CB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6720E-3799-3E7B-0285-FB61787B4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039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A51A27-E670-45CB-A53F-6DDA70BB3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CA6F1-EAB8-7455-3ED4-45365B47C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0A807-913D-9930-52B0-B00459BDE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8F3B7-2C8F-4EA4-853D-5C2EC8137B1B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63AAB-5551-9930-4817-A68DA4856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474E1-8B46-78DF-739D-ED6058F5A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B23FB-7B0A-4E31-8B0C-9397BEF403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911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38D4BA-CA7C-AF5A-D152-7880B3A9F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Going once. Going twice.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2B80B9-2B90-9F8A-26A1-A450A9578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Listening once or twice.</a:t>
            </a:r>
          </a:p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70855-E651-8DFA-B1A0-722D4308D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Royal NCO School Belgium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E967A-1505-6D08-F5AA-513BE6E80A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Kris Brams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060B3-6BC8-0BD9-3A8E-56E6EAFFC4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3B23FB-7B0A-4E31-8B0C-9397BEF403CB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D08A4F-0A9E-3BB9-9F51-1F230FDA7DC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250" y="320675"/>
            <a:ext cx="1874275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0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4.sv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C19DDDD-3B59-6EE9-0006-52A83CC729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6" t="2511" r="-8358" b="25017"/>
          <a:stretch>
            <a:fillRect/>
          </a:stretch>
        </p:blipFill>
        <p:spPr>
          <a:xfrm>
            <a:off x="-115263" y="-294813"/>
            <a:ext cx="13442880" cy="74476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3C02055-6749-775E-955E-45D18AFB677B}"/>
              </a:ext>
            </a:extLst>
          </p:cNvPr>
          <p:cNvSpPr/>
          <p:nvPr/>
        </p:nvSpPr>
        <p:spPr>
          <a:xfrm>
            <a:off x="-127000" y="-294813"/>
            <a:ext cx="12598400" cy="2025650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CAA308-7F2E-4892-5914-D8130AF22C53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8744" y="182147"/>
            <a:ext cx="9144000" cy="932190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Going once… going twice… sold?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B33B1-BFB2-A49F-3F7D-8F1B37ECA624}"/>
              </a:ext>
            </a:extLst>
          </p:cNvPr>
          <p:cNvSpPr txBox="1"/>
          <p:nvPr/>
        </p:nvSpPr>
        <p:spPr>
          <a:xfrm>
            <a:off x="478594" y="87938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Exploring Repeated Listening in Military Language Testing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55EAB0-AF67-29D7-3CDA-FA23B42813AE}"/>
              </a:ext>
            </a:extLst>
          </p:cNvPr>
          <p:cNvSpPr/>
          <p:nvPr/>
        </p:nvSpPr>
        <p:spPr>
          <a:xfrm>
            <a:off x="-127000" y="4959350"/>
            <a:ext cx="6699250" cy="1898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8AA6D0-D17D-0195-2CBF-1D1A1E1D1C6D}"/>
              </a:ext>
            </a:extLst>
          </p:cNvPr>
          <p:cNvSpPr txBox="1"/>
          <p:nvPr/>
        </p:nvSpPr>
        <p:spPr>
          <a:xfrm>
            <a:off x="1532694" y="5380671"/>
            <a:ext cx="77462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5B5F6A"/>
                </a:solidFill>
              </a:rPr>
              <a:t>Kris Brams</a:t>
            </a:r>
          </a:p>
          <a:p>
            <a:r>
              <a:rPr lang="en-GB" sz="2400" b="1" dirty="0">
                <a:solidFill>
                  <a:srgbClr val="5B5F6A"/>
                </a:solidFill>
              </a:rPr>
              <a:t>Belgian Defence Language Centre</a:t>
            </a:r>
          </a:p>
          <a:p>
            <a:r>
              <a:rPr lang="en-GB" sz="2400" b="1" dirty="0">
                <a:solidFill>
                  <a:srgbClr val="5B5F6A"/>
                </a:solidFill>
              </a:rPr>
              <a:t>Royal NCO School Belgium</a:t>
            </a:r>
          </a:p>
          <a:p>
            <a:endParaRPr lang="en-GB" sz="1600" b="1" dirty="0">
              <a:solidFill>
                <a:srgbClr val="5B5F6A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9C80D2-946C-D28E-3A02-7F702EBB93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0" y="5198268"/>
            <a:ext cx="1874275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87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97A89AF-B387-614C-4E3F-F7F54249B97D}"/>
              </a:ext>
            </a:extLst>
          </p:cNvPr>
          <p:cNvSpPr/>
          <p:nvPr/>
        </p:nvSpPr>
        <p:spPr>
          <a:xfrm>
            <a:off x="0" y="0"/>
            <a:ext cx="7486650" cy="6858000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8CFF15-25FD-EC95-C4EA-716DA5E7F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745710"/>
            <a:ext cx="6007100" cy="38620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STANAG 6001 Listening Assessment:</a:t>
            </a:r>
            <a:br>
              <a:rPr lang="en-GB" b="1" dirty="0">
                <a:solidFill>
                  <a:schemeClr val="bg1"/>
                </a:solidFill>
              </a:rPr>
            </a:b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F6E388-05C9-BB32-9AB9-2CAEB3DD5025}"/>
              </a:ext>
            </a:extLst>
          </p:cNvPr>
          <p:cNvSpPr txBox="1"/>
          <p:nvPr/>
        </p:nvSpPr>
        <p:spPr>
          <a:xfrm>
            <a:off x="7731747" y="3888281"/>
            <a:ext cx="4614031" cy="580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kern="1200" dirty="0">
                <a:solidFill>
                  <a:srgbClr val="156082"/>
                </a:solidFill>
              </a:rPr>
              <a:t>One listening </a:t>
            </a:r>
            <a:r>
              <a:rPr lang="en-US" sz="2800" b="1" dirty="0">
                <a:solidFill>
                  <a:srgbClr val="156082"/>
                </a:solidFill>
              </a:rPr>
              <a:t>vs</a:t>
            </a:r>
            <a:r>
              <a:rPr lang="en-US" sz="2800" b="1" kern="1200" dirty="0">
                <a:solidFill>
                  <a:srgbClr val="156082"/>
                </a:solidFill>
              </a:rPr>
              <a:t> two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kern="1200" dirty="0">
              <a:solidFill>
                <a:schemeClr val="tx1">
                  <a:tint val="82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9846DD-0576-CEBA-03ED-3CF1447F2A85}"/>
              </a:ext>
            </a:extLst>
          </p:cNvPr>
          <p:cNvSpPr txBox="1"/>
          <p:nvPr/>
        </p:nvSpPr>
        <p:spPr>
          <a:xfrm>
            <a:off x="1214651" y="585011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6DC0CA-EB90-0017-CCF4-FE91F4EB2B79}"/>
              </a:ext>
            </a:extLst>
          </p:cNvPr>
          <p:cNvSpPr txBox="1"/>
          <p:nvPr/>
        </p:nvSpPr>
        <p:spPr>
          <a:xfrm>
            <a:off x="7731747" y="4607719"/>
            <a:ext cx="4614031" cy="5804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kern="1200" dirty="0">
                <a:solidFill>
                  <a:srgbClr val="156082"/>
                </a:solidFill>
              </a:rPr>
              <a:t>Audio-only vs audio-visual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kern="1200" dirty="0">
              <a:solidFill>
                <a:schemeClr val="tx1">
                  <a:tint val="82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19826-57F9-CDC6-766B-E68A7815DE33}"/>
              </a:ext>
            </a:extLst>
          </p:cNvPr>
          <p:cNvSpPr txBox="1"/>
          <p:nvPr/>
        </p:nvSpPr>
        <p:spPr>
          <a:xfrm>
            <a:off x="584200" y="3703615"/>
            <a:ext cx="61307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Different approaches</a:t>
            </a:r>
          </a:p>
        </p:txBody>
      </p:sp>
    </p:spTree>
    <p:extLst>
      <p:ext uri="{BB962C8B-B14F-4D97-AF65-F5344CB8AC3E}">
        <p14:creationId xmlns:p14="http://schemas.microsoft.com/office/powerpoint/2010/main" val="375459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D9ACC-DC97-CD2A-98AA-D6FACE0EB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E494900-B8B3-B993-AC4E-009BD7E2E66C}"/>
              </a:ext>
            </a:extLst>
          </p:cNvPr>
          <p:cNvSpPr/>
          <p:nvPr/>
        </p:nvSpPr>
        <p:spPr>
          <a:xfrm>
            <a:off x="-1" y="-28633"/>
            <a:ext cx="8329665" cy="6858000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BE" sz="2400" dirty="0"/>
          </a:p>
          <a:p>
            <a:endParaRPr lang="nl-BE" sz="2400" dirty="0"/>
          </a:p>
          <a:p>
            <a:endParaRPr lang="nl-BE" sz="2400" dirty="0"/>
          </a:p>
          <a:p>
            <a:endParaRPr lang="nl-BE" sz="2400" dirty="0"/>
          </a:p>
          <a:p>
            <a:endParaRPr lang="nl-BE" sz="2400" b="1" dirty="0"/>
          </a:p>
          <a:p>
            <a:endParaRPr lang="nl-BE" sz="2400" b="1" dirty="0"/>
          </a:p>
          <a:p>
            <a:endParaRPr lang="nl-BE" sz="2400" b="1" dirty="0"/>
          </a:p>
          <a:p>
            <a:endParaRPr lang="nl-BE" sz="2400" b="1" dirty="0"/>
          </a:p>
          <a:p>
            <a:r>
              <a:rPr lang="nl-BE" sz="2400" b="1" dirty="0"/>
              <a:t>	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95FE2-B51F-F303-DBD8-05B6C651E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7610" y="2682950"/>
            <a:ext cx="6007100" cy="386200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sz="2800" b="1" dirty="0">
                <a:solidFill>
                  <a:srgbClr val="637585"/>
                </a:solidFill>
              </a:rPr>
              <a:t>STANAG 6001 </a:t>
            </a:r>
            <a:br>
              <a:rPr lang="en-GB" sz="2800" b="1" dirty="0">
                <a:solidFill>
                  <a:srgbClr val="637585"/>
                </a:solidFill>
              </a:rPr>
            </a:br>
            <a:r>
              <a:rPr lang="en-GB" sz="2800" b="1" dirty="0">
                <a:solidFill>
                  <a:srgbClr val="637585"/>
                </a:solidFill>
              </a:rPr>
              <a:t>Listening Assessment:</a:t>
            </a:r>
            <a:br>
              <a:rPr lang="en-GB" sz="2800" b="1" dirty="0">
                <a:solidFill>
                  <a:srgbClr val="637585"/>
                </a:solidFill>
              </a:rPr>
            </a:br>
            <a:r>
              <a:rPr lang="en-GB" sz="2800" b="1" dirty="0">
                <a:solidFill>
                  <a:srgbClr val="637585"/>
                </a:solidFill>
              </a:rPr>
              <a:t>different approaches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0F997-E2C3-20CC-CC94-ABDD21ED190F}"/>
              </a:ext>
            </a:extLst>
          </p:cNvPr>
          <p:cNvSpPr txBox="1"/>
          <p:nvPr/>
        </p:nvSpPr>
        <p:spPr>
          <a:xfrm>
            <a:off x="1214651" y="585011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B12DD4-A731-D45A-7EC9-45933E1AD774}"/>
              </a:ext>
            </a:extLst>
          </p:cNvPr>
          <p:cNvSpPr txBox="1"/>
          <p:nvPr/>
        </p:nvSpPr>
        <p:spPr>
          <a:xfrm>
            <a:off x="217875" y="603399"/>
            <a:ext cx="6802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ROYAL NCO SCHOOL</a:t>
            </a:r>
          </a:p>
          <a:p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5403A3-6BBF-CCF7-9FC3-0F0D99A51CDB}"/>
              </a:ext>
            </a:extLst>
          </p:cNvPr>
          <p:cNvSpPr txBox="1"/>
          <p:nvPr/>
        </p:nvSpPr>
        <p:spPr>
          <a:xfrm>
            <a:off x="3385820" y="234068"/>
            <a:ext cx="68021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</a:p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b="1" dirty="0">
                <a:solidFill>
                  <a:schemeClr val="bg1"/>
                </a:solidFill>
              </a:rPr>
              <a:t>ROYAL MILITARY ACADEMY</a:t>
            </a:r>
          </a:p>
          <a:p>
            <a:r>
              <a:rPr lang="nl-BE" sz="2400" dirty="0">
                <a:solidFill>
                  <a:schemeClr val="bg1"/>
                </a:solidFill>
              </a:rPr>
              <a:t>	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Arrow: Left-Right 17">
            <a:extLst>
              <a:ext uri="{FF2B5EF4-FFF2-40B4-BE49-F238E27FC236}">
                <a16:creationId xmlns:a16="http://schemas.microsoft.com/office/drawing/2014/main" id="{CFB39B07-EB8E-7E5E-DFB2-C1C6ED45DB4B}"/>
              </a:ext>
            </a:extLst>
          </p:cNvPr>
          <p:cNvSpPr/>
          <p:nvPr/>
        </p:nvSpPr>
        <p:spPr>
          <a:xfrm>
            <a:off x="3465858" y="679459"/>
            <a:ext cx="698974" cy="298599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EAEBA0-03FE-618C-BA61-C2320FCCE93F}"/>
              </a:ext>
            </a:extLst>
          </p:cNvPr>
          <p:cNvSpPr txBox="1"/>
          <p:nvPr/>
        </p:nvSpPr>
        <p:spPr>
          <a:xfrm>
            <a:off x="347083" y="1607041"/>
            <a:ext cx="28081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Enlisted personnel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NCO’s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Levels 1&amp;2</a:t>
            </a:r>
          </a:p>
          <a:p>
            <a:endParaRPr lang="en-GB" sz="2400" b="1" dirty="0">
              <a:solidFill>
                <a:schemeClr val="bg1"/>
              </a:solidFill>
            </a:endParaRPr>
          </a:p>
          <a:p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BDAAB8-0480-A761-67EB-9558AEF96B94}"/>
              </a:ext>
            </a:extLst>
          </p:cNvPr>
          <p:cNvSpPr txBox="1"/>
          <p:nvPr/>
        </p:nvSpPr>
        <p:spPr>
          <a:xfrm>
            <a:off x="4429292" y="1621433"/>
            <a:ext cx="25187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Students (BAMA)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Officers 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Level 2&amp;3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35BA47-219D-41E2-5CC2-8469270A915A}"/>
              </a:ext>
            </a:extLst>
          </p:cNvPr>
          <p:cNvSpPr txBox="1"/>
          <p:nvPr/>
        </p:nvSpPr>
        <p:spPr>
          <a:xfrm>
            <a:off x="656233" y="2947685"/>
            <a:ext cx="6802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156082"/>
                </a:solidFill>
              </a:rPr>
              <a:t>Shared objective: STANAG 6001 Level 2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03F144-2A75-321B-D1D6-83FE1A3C9947}"/>
              </a:ext>
            </a:extLst>
          </p:cNvPr>
          <p:cNvSpPr txBox="1"/>
          <p:nvPr/>
        </p:nvSpPr>
        <p:spPr>
          <a:xfrm>
            <a:off x="1702810" y="3684532"/>
            <a:ext cx="4225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>
                <a:solidFill>
                  <a:schemeClr val="bg1"/>
                </a:solidFill>
              </a:rPr>
              <a:t>Need to have </a:t>
            </a:r>
            <a:r>
              <a:rPr lang="en-GB" sz="2400" b="1" dirty="0">
                <a:solidFill>
                  <a:schemeClr val="bg1"/>
                </a:solidFill>
              </a:rPr>
              <a:t>vs </a:t>
            </a:r>
            <a:r>
              <a:rPr lang="en-GB" sz="2400" b="1" i="1" dirty="0">
                <a:solidFill>
                  <a:schemeClr val="bg1"/>
                </a:solidFill>
              </a:rPr>
              <a:t>Nice to have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EB6BE9-29CC-6B4B-2C56-BDA4BCB9272B}"/>
              </a:ext>
            </a:extLst>
          </p:cNvPr>
          <p:cNvSpPr txBox="1"/>
          <p:nvPr/>
        </p:nvSpPr>
        <p:spPr>
          <a:xfrm>
            <a:off x="2406080" y="4076422"/>
            <a:ext cx="2818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Financial incentive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5D317EF-2327-B357-A143-05371CB5D861}"/>
              </a:ext>
            </a:extLst>
          </p:cNvPr>
          <p:cNvGrpSpPr/>
          <p:nvPr/>
        </p:nvGrpSpPr>
        <p:grpSpPr>
          <a:xfrm>
            <a:off x="851247" y="4613213"/>
            <a:ext cx="1322285" cy="1306233"/>
            <a:chOff x="851247" y="4613213"/>
            <a:chExt cx="1322285" cy="1306233"/>
          </a:xfrm>
        </p:grpSpPr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32D75423-7E4F-69FC-8458-F3D6E9520744}"/>
                </a:ext>
              </a:extLst>
            </p:cNvPr>
            <p:cNvSpPr/>
            <p:nvPr/>
          </p:nvSpPr>
          <p:spPr>
            <a:xfrm rot="7537709">
              <a:off x="1711915" y="4729255"/>
              <a:ext cx="523220" cy="29113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16543B3-02E1-1395-396B-EA9264BDE577}"/>
                </a:ext>
              </a:extLst>
            </p:cNvPr>
            <p:cNvSpPr txBox="1"/>
            <p:nvPr/>
          </p:nvSpPr>
          <p:spPr>
            <a:xfrm>
              <a:off x="851247" y="5211560"/>
              <a:ext cx="132228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Volunteer</a:t>
              </a:r>
            </a:p>
            <a:p>
              <a:r>
                <a:rPr lang="en-GB" sz="2000" b="1" dirty="0">
                  <a:solidFill>
                    <a:schemeClr val="bg1"/>
                  </a:solidFill>
                </a:rPr>
                <a:t>     2222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6FEDA5A-89A0-86F9-01C1-5AE7C38236D3}"/>
              </a:ext>
            </a:extLst>
          </p:cNvPr>
          <p:cNvGrpSpPr/>
          <p:nvPr/>
        </p:nvGrpSpPr>
        <p:grpSpPr>
          <a:xfrm>
            <a:off x="5299010" y="4651148"/>
            <a:ext cx="1049520" cy="1279090"/>
            <a:chOff x="5299010" y="4651148"/>
            <a:chExt cx="1049520" cy="1279090"/>
          </a:xfrm>
        </p:grpSpPr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DBF3D7D8-3D51-3022-77DB-526BD61027B7}"/>
                </a:ext>
              </a:extLst>
            </p:cNvPr>
            <p:cNvSpPr/>
            <p:nvPr/>
          </p:nvSpPr>
          <p:spPr>
            <a:xfrm rot="3868361">
              <a:off x="5182968" y="4767190"/>
              <a:ext cx="523220" cy="29113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209078C-98CF-E725-C668-33FAF2535D2B}"/>
                </a:ext>
              </a:extLst>
            </p:cNvPr>
            <p:cNvSpPr txBox="1"/>
            <p:nvPr/>
          </p:nvSpPr>
          <p:spPr>
            <a:xfrm>
              <a:off x="5354347" y="5222352"/>
              <a:ext cx="99418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Officer</a:t>
              </a:r>
            </a:p>
            <a:p>
              <a:r>
                <a:rPr lang="en-GB" sz="2000" b="1" dirty="0">
                  <a:solidFill>
                    <a:schemeClr val="bg1"/>
                  </a:solidFill>
                </a:rPr>
                <a:t>   3333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988954-1718-DEF2-A665-01245D891615}"/>
              </a:ext>
            </a:extLst>
          </p:cNvPr>
          <p:cNvGrpSpPr/>
          <p:nvPr/>
        </p:nvGrpSpPr>
        <p:grpSpPr>
          <a:xfrm>
            <a:off x="3317667" y="4665915"/>
            <a:ext cx="739626" cy="1320806"/>
            <a:chOff x="3317667" y="4665915"/>
            <a:chExt cx="739626" cy="1320806"/>
          </a:xfrm>
        </p:grpSpPr>
        <p:sp>
          <p:nvSpPr>
            <p:cNvPr id="21" name="Arrow: Right 20">
              <a:extLst>
                <a:ext uri="{FF2B5EF4-FFF2-40B4-BE49-F238E27FC236}">
                  <a16:creationId xmlns:a16="http://schemas.microsoft.com/office/drawing/2014/main" id="{98DAE206-5F1D-A472-0E85-CF2EC4CB8BC9}"/>
                </a:ext>
              </a:extLst>
            </p:cNvPr>
            <p:cNvSpPr/>
            <p:nvPr/>
          </p:nvSpPr>
          <p:spPr>
            <a:xfrm rot="5400000">
              <a:off x="3408165" y="4781957"/>
              <a:ext cx="523220" cy="29113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6EBE87E-8332-7021-1529-6E9D7DBF86B5}"/>
                </a:ext>
              </a:extLst>
            </p:cNvPr>
            <p:cNvSpPr txBox="1"/>
            <p:nvPr/>
          </p:nvSpPr>
          <p:spPr>
            <a:xfrm>
              <a:off x="3317667" y="5278835"/>
              <a:ext cx="73962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NCO</a:t>
              </a:r>
            </a:p>
            <a:p>
              <a:r>
                <a:rPr lang="en-GB" sz="2000" b="1" dirty="0">
                  <a:solidFill>
                    <a:schemeClr val="bg1"/>
                  </a:solidFill>
                </a:rPr>
                <a:t>3232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250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3BE850-53AF-CC8A-F002-7B11C188743D}"/>
              </a:ext>
            </a:extLst>
          </p:cNvPr>
          <p:cNvSpPr/>
          <p:nvPr/>
        </p:nvSpPr>
        <p:spPr>
          <a:xfrm>
            <a:off x="-1" y="0"/>
            <a:ext cx="1049593" cy="7126448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BBF207-8296-A0F9-A430-755BBE086D46}"/>
              </a:ext>
            </a:extLst>
          </p:cNvPr>
          <p:cNvSpPr txBox="1"/>
          <p:nvPr/>
        </p:nvSpPr>
        <p:spPr>
          <a:xfrm>
            <a:off x="1652514" y="2305382"/>
            <a:ext cx="10042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156082"/>
                </a:solidFill>
              </a:rPr>
              <a:t>Shared objective: STANAG 6001 Level 2 listening assessment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619D831-B583-E220-E283-7B96A44CCE3B}"/>
              </a:ext>
            </a:extLst>
          </p:cNvPr>
          <p:cNvGrpSpPr/>
          <p:nvPr/>
        </p:nvGrpSpPr>
        <p:grpSpPr>
          <a:xfrm>
            <a:off x="2458177" y="797398"/>
            <a:ext cx="7974619" cy="1253659"/>
            <a:chOff x="2196424" y="514514"/>
            <a:chExt cx="7974619" cy="125365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057F6A-04C9-B522-958E-1BE76FCBE19A}"/>
                </a:ext>
              </a:extLst>
            </p:cNvPr>
            <p:cNvSpPr txBox="1"/>
            <p:nvPr/>
          </p:nvSpPr>
          <p:spPr>
            <a:xfrm>
              <a:off x="2196424" y="514514"/>
              <a:ext cx="79746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660033"/>
                  </a:solidFill>
                </a:rPr>
                <a:t>Same construct – same assessment?</a:t>
              </a: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D8733989-9D0F-086D-541F-E142DDDADADB}"/>
                </a:ext>
              </a:extLst>
            </p:cNvPr>
            <p:cNvSpPr/>
            <p:nvPr/>
          </p:nvSpPr>
          <p:spPr>
            <a:xfrm rot="5400000">
              <a:off x="5540695" y="1360995"/>
              <a:ext cx="523220" cy="29113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7463B1-1815-BF2F-2E68-971E5B178D88}"/>
              </a:ext>
            </a:extLst>
          </p:cNvPr>
          <p:cNvGrpSpPr/>
          <p:nvPr/>
        </p:nvGrpSpPr>
        <p:grpSpPr>
          <a:xfrm>
            <a:off x="2048456" y="3082927"/>
            <a:ext cx="9251059" cy="523220"/>
            <a:chOff x="1998761" y="3140449"/>
            <a:chExt cx="9251059" cy="523220"/>
          </a:xfrm>
        </p:grpSpPr>
        <p:sp>
          <p:nvSpPr>
            <p:cNvPr id="17" name="Arrow: Left-Right 16">
              <a:extLst>
                <a:ext uri="{FF2B5EF4-FFF2-40B4-BE49-F238E27FC236}">
                  <a16:creationId xmlns:a16="http://schemas.microsoft.com/office/drawing/2014/main" id="{43A4F48E-73C4-A951-58B3-7BE5DD1E3035}"/>
                </a:ext>
              </a:extLst>
            </p:cNvPr>
            <p:cNvSpPr/>
            <p:nvPr/>
          </p:nvSpPr>
          <p:spPr>
            <a:xfrm>
              <a:off x="5696818" y="3252759"/>
              <a:ext cx="698974" cy="298599"/>
            </a:xfrm>
            <a:prstGeom prst="left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6A415F8-46B9-77EE-A8F2-82084D9C3327}"/>
                </a:ext>
              </a:extLst>
            </p:cNvPr>
            <p:cNvSpPr txBox="1"/>
            <p:nvPr/>
          </p:nvSpPr>
          <p:spPr>
            <a:xfrm>
              <a:off x="1998761" y="3140449"/>
              <a:ext cx="92510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>
                  <a:solidFill>
                    <a:srgbClr val="660033"/>
                  </a:solidFill>
                </a:rPr>
                <a:t>Royal NCO School                            Royal Military Academy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DAE23C8-3163-5554-38F3-15DEEA40F72C}"/>
              </a:ext>
            </a:extLst>
          </p:cNvPr>
          <p:cNvGrpSpPr/>
          <p:nvPr/>
        </p:nvGrpSpPr>
        <p:grpSpPr>
          <a:xfrm>
            <a:off x="2639038" y="3911467"/>
            <a:ext cx="2053767" cy="646331"/>
            <a:chOff x="2900670" y="5547094"/>
            <a:chExt cx="2053767" cy="64633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709B50D-E236-70F8-938A-A7F83B62261A}"/>
                </a:ext>
              </a:extLst>
            </p:cNvPr>
            <p:cNvSpPr txBox="1"/>
            <p:nvPr/>
          </p:nvSpPr>
          <p:spPr>
            <a:xfrm>
              <a:off x="2900670" y="5547094"/>
              <a:ext cx="205376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660033"/>
                  </a:solidFill>
                </a:rPr>
                <a:t>L2             -</a:t>
              </a:r>
            </a:p>
          </p:txBody>
        </p:sp>
        <p:sp>
          <p:nvSpPr>
            <p:cNvPr id="35" name="Arrow: Right 34">
              <a:extLst>
                <a:ext uri="{FF2B5EF4-FFF2-40B4-BE49-F238E27FC236}">
                  <a16:creationId xmlns:a16="http://schemas.microsoft.com/office/drawing/2014/main" id="{233087D8-2B04-B76A-1769-79A795C1E4E3}"/>
                </a:ext>
              </a:extLst>
            </p:cNvPr>
            <p:cNvSpPr/>
            <p:nvPr/>
          </p:nvSpPr>
          <p:spPr>
            <a:xfrm>
              <a:off x="3838308" y="5757144"/>
              <a:ext cx="523220" cy="29113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D895D9D-DEFF-DF34-73FA-95D26A7F84EA}"/>
              </a:ext>
            </a:extLst>
          </p:cNvPr>
          <p:cNvGrpSpPr/>
          <p:nvPr/>
        </p:nvGrpSpPr>
        <p:grpSpPr>
          <a:xfrm>
            <a:off x="7859154" y="3908369"/>
            <a:ext cx="2143536" cy="646331"/>
            <a:chOff x="2890731" y="5892240"/>
            <a:chExt cx="2143536" cy="64633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B937228-7838-AC60-70F6-AE62B147857F}"/>
                </a:ext>
              </a:extLst>
            </p:cNvPr>
            <p:cNvSpPr txBox="1"/>
            <p:nvPr/>
          </p:nvSpPr>
          <p:spPr>
            <a:xfrm>
              <a:off x="2890731" y="5892240"/>
              <a:ext cx="21435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660033"/>
                  </a:solidFill>
                </a:rPr>
                <a:t>L3             2</a:t>
              </a:r>
            </a:p>
          </p:txBody>
        </p:sp>
        <p:sp>
          <p:nvSpPr>
            <p:cNvPr id="39" name="Arrow: Right 38">
              <a:extLst>
                <a:ext uri="{FF2B5EF4-FFF2-40B4-BE49-F238E27FC236}">
                  <a16:creationId xmlns:a16="http://schemas.microsoft.com/office/drawing/2014/main" id="{363D8910-752A-6359-1ECE-51A5F9AC8433}"/>
                </a:ext>
              </a:extLst>
            </p:cNvPr>
            <p:cNvSpPr/>
            <p:nvPr/>
          </p:nvSpPr>
          <p:spPr>
            <a:xfrm>
              <a:off x="3808491" y="6061462"/>
              <a:ext cx="523220" cy="29113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30552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08742-665F-E920-1B99-4DF9FE641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7CE758-7875-36C6-AF0A-2E95FB7881C0}"/>
              </a:ext>
            </a:extLst>
          </p:cNvPr>
          <p:cNvSpPr/>
          <p:nvPr/>
        </p:nvSpPr>
        <p:spPr>
          <a:xfrm>
            <a:off x="-1" y="0"/>
            <a:ext cx="1049593" cy="7126448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79AF19-227E-7ADF-1110-1DF3F071B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559" y="1528112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3600" b="1" dirty="0">
                <a:solidFill>
                  <a:srgbClr val="156082"/>
                </a:solidFill>
              </a:rPr>
              <a:t>Different Administration Procedures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1D43B5-8FCA-48EB-65C1-AC614236504B}"/>
              </a:ext>
            </a:extLst>
          </p:cNvPr>
          <p:cNvGrpSpPr/>
          <p:nvPr/>
        </p:nvGrpSpPr>
        <p:grpSpPr>
          <a:xfrm>
            <a:off x="7673464" y="3429000"/>
            <a:ext cx="1828800" cy="1935245"/>
            <a:chOff x="7654119" y="2440738"/>
            <a:chExt cx="1828800" cy="193524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796626-0D78-E31F-4524-477E328B743F}"/>
                </a:ext>
              </a:extLst>
            </p:cNvPr>
            <p:cNvGrpSpPr/>
            <p:nvPr/>
          </p:nvGrpSpPr>
          <p:grpSpPr>
            <a:xfrm>
              <a:off x="7654119" y="2440738"/>
              <a:ext cx="1828800" cy="915941"/>
              <a:chOff x="6434919" y="2600136"/>
              <a:chExt cx="1828800" cy="915941"/>
            </a:xfrm>
          </p:grpSpPr>
          <p:pic>
            <p:nvPicPr>
              <p:cNvPr id="14" name="Graphic 13" descr="Headphones with solid fill">
                <a:extLst>
                  <a:ext uri="{FF2B5EF4-FFF2-40B4-BE49-F238E27FC236}">
                    <a16:creationId xmlns:a16="http://schemas.microsoft.com/office/drawing/2014/main" id="{04BCD86F-30FD-9D01-8B8A-E8B5DE4E7E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434919" y="2600136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6" name="Graphic 15" descr="Headphones outline">
                <a:extLst>
                  <a:ext uri="{FF2B5EF4-FFF2-40B4-BE49-F238E27FC236}">
                    <a16:creationId xmlns:a16="http://schemas.microsoft.com/office/drawing/2014/main" id="{53D2E5A0-7A11-1FE8-95CC-7E546055A7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349319" y="2601677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62971EE-43B6-55ED-6AA4-A1E06AE1B688}"/>
                </a:ext>
              </a:extLst>
            </p:cNvPr>
            <p:cNvGrpSpPr/>
            <p:nvPr/>
          </p:nvGrpSpPr>
          <p:grpSpPr>
            <a:xfrm>
              <a:off x="7654119" y="3461583"/>
              <a:ext cx="1828800" cy="914400"/>
              <a:chOff x="7654119" y="3666364"/>
              <a:chExt cx="1828800" cy="914400"/>
            </a:xfrm>
          </p:grpSpPr>
          <p:pic>
            <p:nvPicPr>
              <p:cNvPr id="24" name="Graphic 23" descr="Stopwatch with solid fill">
                <a:extLst>
                  <a:ext uri="{FF2B5EF4-FFF2-40B4-BE49-F238E27FC236}">
                    <a16:creationId xmlns:a16="http://schemas.microsoft.com/office/drawing/2014/main" id="{F27D552F-0F6F-36F4-4D78-4A491936C3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568519" y="3666364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26" name="Graphic 25" descr="Decision chart outline">
                <a:extLst>
                  <a:ext uri="{FF2B5EF4-FFF2-40B4-BE49-F238E27FC236}">
                    <a16:creationId xmlns:a16="http://schemas.microsoft.com/office/drawing/2014/main" id="{BF12EDB9-D0D4-C452-07D6-55A0256D2A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654119" y="3666364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863BD5-F08D-36C1-2EFB-32BA0C8D1785}"/>
              </a:ext>
            </a:extLst>
          </p:cNvPr>
          <p:cNvGrpSpPr/>
          <p:nvPr/>
        </p:nvGrpSpPr>
        <p:grpSpPr>
          <a:xfrm>
            <a:off x="2528559" y="3563224"/>
            <a:ext cx="2091519" cy="1753740"/>
            <a:chOff x="2577722" y="2440738"/>
            <a:chExt cx="2091519" cy="1753740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429960F-F415-2B49-5C0D-49B740B3C0B1}"/>
                </a:ext>
              </a:extLst>
            </p:cNvPr>
            <p:cNvGrpSpPr/>
            <p:nvPr/>
          </p:nvGrpSpPr>
          <p:grpSpPr>
            <a:xfrm>
              <a:off x="2577722" y="2440738"/>
              <a:ext cx="2091519" cy="914400"/>
              <a:chOff x="1186216" y="2562605"/>
              <a:chExt cx="2091519" cy="914400"/>
            </a:xfrm>
          </p:grpSpPr>
          <p:pic>
            <p:nvPicPr>
              <p:cNvPr id="8" name="Graphic 7" descr="Headphones with solid fill">
                <a:extLst>
                  <a:ext uri="{FF2B5EF4-FFF2-40B4-BE49-F238E27FC236}">
                    <a16:creationId xmlns:a16="http://schemas.microsoft.com/office/drawing/2014/main" id="{CBBBD409-30F7-F3A4-DFAE-37960A203A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1186216" y="256260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1" name="Graphic 10" descr="Headphones with solid fill">
                <a:extLst>
                  <a:ext uri="{FF2B5EF4-FFF2-40B4-BE49-F238E27FC236}">
                    <a16:creationId xmlns:a16="http://schemas.microsoft.com/office/drawing/2014/main" id="{D462AF69-A6C8-CF4B-76CC-689AD82B1A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2363335" y="2562605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5" name="Graphic 4" descr="Single gear outline">
              <a:extLst>
                <a:ext uri="{FF2B5EF4-FFF2-40B4-BE49-F238E27FC236}">
                  <a16:creationId xmlns:a16="http://schemas.microsoft.com/office/drawing/2014/main" id="{C9FF36D2-09DC-0D5D-2462-66E48F6F60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68446" y="3280078"/>
              <a:ext cx="914400" cy="9144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2343914-081E-5ECC-8471-05E6965DDFBE}"/>
              </a:ext>
            </a:extLst>
          </p:cNvPr>
          <p:cNvGrpSpPr/>
          <p:nvPr/>
        </p:nvGrpSpPr>
        <p:grpSpPr>
          <a:xfrm>
            <a:off x="2368401" y="430175"/>
            <a:ext cx="7974619" cy="1253659"/>
            <a:chOff x="2196424" y="514514"/>
            <a:chExt cx="7974619" cy="125365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8EC0224-2E95-82C1-5284-A36E42F27269}"/>
                </a:ext>
              </a:extLst>
            </p:cNvPr>
            <p:cNvSpPr txBox="1"/>
            <p:nvPr/>
          </p:nvSpPr>
          <p:spPr>
            <a:xfrm>
              <a:off x="2196424" y="514514"/>
              <a:ext cx="79746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600" b="1" dirty="0">
                  <a:solidFill>
                    <a:srgbClr val="660033"/>
                  </a:solidFill>
                </a:rPr>
                <a:t>Same construct – same assessment?</a:t>
              </a: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77842B7A-612E-E82A-7D70-7336664B8B1D}"/>
                </a:ext>
              </a:extLst>
            </p:cNvPr>
            <p:cNvSpPr/>
            <p:nvPr/>
          </p:nvSpPr>
          <p:spPr>
            <a:xfrm rot="5400000">
              <a:off x="5540695" y="1360995"/>
              <a:ext cx="523220" cy="29113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62D2C3-8EA1-4FC5-8B22-BA94B0F9F380}"/>
              </a:ext>
            </a:extLst>
          </p:cNvPr>
          <p:cNvGrpSpPr/>
          <p:nvPr/>
        </p:nvGrpSpPr>
        <p:grpSpPr>
          <a:xfrm>
            <a:off x="2018638" y="2723578"/>
            <a:ext cx="9251059" cy="523220"/>
            <a:chOff x="1968943" y="2781100"/>
            <a:chExt cx="9251059" cy="523220"/>
          </a:xfrm>
        </p:grpSpPr>
        <p:sp>
          <p:nvSpPr>
            <p:cNvPr id="17" name="Arrow: Left-Right 16">
              <a:extLst>
                <a:ext uri="{FF2B5EF4-FFF2-40B4-BE49-F238E27FC236}">
                  <a16:creationId xmlns:a16="http://schemas.microsoft.com/office/drawing/2014/main" id="{FD47560F-E2F0-8087-0EC3-6C2E5752A547}"/>
                </a:ext>
              </a:extLst>
            </p:cNvPr>
            <p:cNvSpPr/>
            <p:nvPr/>
          </p:nvSpPr>
          <p:spPr>
            <a:xfrm>
              <a:off x="5607042" y="2893410"/>
              <a:ext cx="698974" cy="298599"/>
            </a:xfrm>
            <a:prstGeom prst="left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B5EE5B1-E19A-036C-7A4D-4F8913B88537}"/>
                </a:ext>
              </a:extLst>
            </p:cNvPr>
            <p:cNvSpPr txBox="1"/>
            <p:nvPr/>
          </p:nvSpPr>
          <p:spPr>
            <a:xfrm>
              <a:off x="1968943" y="2781100"/>
              <a:ext cx="92510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>
                  <a:solidFill>
                    <a:srgbClr val="660033"/>
                  </a:solidFill>
                </a:rPr>
                <a:t>Royal NCO School                            Royal Military Academy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551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7E289-B442-8C3E-0218-C8168A8C5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3A76BC-24CE-8CA5-3A56-158F50FC9644}"/>
              </a:ext>
            </a:extLst>
          </p:cNvPr>
          <p:cNvSpPr/>
          <p:nvPr/>
        </p:nvSpPr>
        <p:spPr>
          <a:xfrm>
            <a:off x="-1" y="0"/>
            <a:ext cx="1049593" cy="7126448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A883B1-456A-7305-884B-51397B88C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8512" y="355520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rgbClr val="156082"/>
                </a:solidFill>
              </a:rPr>
              <a:t>Different Administration Procedures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F3362FF-C9C7-5DF4-27A4-EF272739C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1048" y="1661002"/>
            <a:ext cx="5181600" cy="4687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461210"/>
                </a:solidFill>
              </a:rPr>
              <a:t>Royal NCO School</a:t>
            </a:r>
            <a:r>
              <a:rPr lang="en-US" dirty="0">
                <a:solidFill>
                  <a:srgbClr val="461210"/>
                </a:solidFill>
              </a:rPr>
              <a:t> 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AEBD8B1-4017-C280-22FB-A12C207781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9354" y="1645342"/>
            <a:ext cx="5181600" cy="4687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461210"/>
                </a:solidFill>
              </a:rPr>
              <a:t>Royal Military Academy</a:t>
            </a:r>
            <a:endParaRPr lang="en-US" dirty="0">
              <a:solidFill>
                <a:srgbClr val="46121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1BB618A-16A7-B89A-0E56-3619A69ECF87}"/>
              </a:ext>
            </a:extLst>
          </p:cNvPr>
          <p:cNvGrpSpPr/>
          <p:nvPr/>
        </p:nvGrpSpPr>
        <p:grpSpPr>
          <a:xfrm>
            <a:off x="3158415" y="2239083"/>
            <a:ext cx="5658857" cy="1968916"/>
            <a:chOff x="3168248" y="2208859"/>
            <a:chExt cx="5658857" cy="1968916"/>
          </a:xfrm>
        </p:grpSpPr>
        <p:sp>
          <p:nvSpPr>
            <p:cNvPr id="3" name="Arrow: Down 2">
              <a:extLst>
                <a:ext uri="{FF2B5EF4-FFF2-40B4-BE49-F238E27FC236}">
                  <a16:creationId xmlns:a16="http://schemas.microsoft.com/office/drawing/2014/main" id="{B1C3F4F3-C025-3854-A6B6-A79EFEEFAA34}"/>
                </a:ext>
              </a:extLst>
            </p:cNvPr>
            <p:cNvSpPr/>
            <p:nvPr/>
          </p:nvSpPr>
          <p:spPr>
            <a:xfrm>
              <a:off x="3864077" y="2208859"/>
              <a:ext cx="412023" cy="134284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C5A83E9-9670-595B-3472-38E422C83FA4}"/>
                </a:ext>
              </a:extLst>
            </p:cNvPr>
            <p:cNvSpPr txBox="1"/>
            <p:nvPr/>
          </p:nvSpPr>
          <p:spPr>
            <a:xfrm>
              <a:off x="3168248" y="3716110"/>
              <a:ext cx="56588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>
                  <a:solidFill>
                    <a:srgbClr val="156082"/>
                  </a:solidFill>
                </a:rPr>
                <a:t>Shared Item Bank Listening October ‘25</a:t>
              </a:r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44C9DFFA-472B-C748-DB14-A7EDFBC47F24}"/>
                </a:ext>
              </a:extLst>
            </p:cNvPr>
            <p:cNvSpPr/>
            <p:nvPr/>
          </p:nvSpPr>
          <p:spPr>
            <a:xfrm>
              <a:off x="7385426" y="2208859"/>
              <a:ext cx="412023" cy="134284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8D50EE-F9B8-4116-000D-7575C9F3DAC6}"/>
              </a:ext>
            </a:extLst>
          </p:cNvPr>
          <p:cNvGrpSpPr/>
          <p:nvPr/>
        </p:nvGrpSpPr>
        <p:grpSpPr>
          <a:xfrm>
            <a:off x="2595716" y="4406628"/>
            <a:ext cx="7178888" cy="1842914"/>
            <a:chOff x="2703871" y="4267036"/>
            <a:chExt cx="7178888" cy="184291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93CDE66-796D-1F05-931C-CEAE1CDF4881}"/>
                </a:ext>
              </a:extLst>
            </p:cNvPr>
            <p:cNvSpPr txBox="1"/>
            <p:nvPr/>
          </p:nvSpPr>
          <p:spPr>
            <a:xfrm>
              <a:off x="2703871" y="5586730"/>
              <a:ext cx="71788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800" b="1" dirty="0">
                  <a:solidFill>
                    <a:srgbClr val="660033"/>
                  </a:solidFill>
                </a:rPr>
                <a:t>Performance in accordance with their level</a:t>
              </a: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BD33A893-50D1-B2B1-2892-54436ABD40D4}"/>
                </a:ext>
              </a:extLst>
            </p:cNvPr>
            <p:cNvSpPr/>
            <p:nvPr/>
          </p:nvSpPr>
          <p:spPr>
            <a:xfrm rot="5400000">
              <a:off x="5249950" y="4651420"/>
              <a:ext cx="1230433" cy="461665"/>
            </a:xfrm>
            <a:prstGeom prst="rightArrow">
              <a:avLst/>
            </a:prstGeom>
            <a:solidFill>
              <a:srgbClr val="660033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8" name="Arrow: Left-Right 27">
            <a:extLst>
              <a:ext uri="{FF2B5EF4-FFF2-40B4-BE49-F238E27FC236}">
                <a16:creationId xmlns:a16="http://schemas.microsoft.com/office/drawing/2014/main" id="{69791C20-979C-1A53-7C0A-24E8DFED68F7}"/>
              </a:ext>
            </a:extLst>
          </p:cNvPr>
          <p:cNvSpPr/>
          <p:nvPr/>
        </p:nvSpPr>
        <p:spPr>
          <a:xfrm>
            <a:off x="5334292" y="1746866"/>
            <a:ext cx="452284" cy="234370"/>
          </a:xfrm>
          <a:prstGeom prst="leftRightArrow">
            <a:avLst/>
          </a:prstGeom>
          <a:solidFill>
            <a:srgbClr val="6600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43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C58C9C-AD3A-5E50-EAB1-3C3F5C2F2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85889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3FA863-9D46-0B6E-B2AF-76C61E417CAF}"/>
              </a:ext>
            </a:extLst>
          </p:cNvPr>
          <p:cNvSpPr txBox="1"/>
          <p:nvPr/>
        </p:nvSpPr>
        <p:spPr>
          <a:xfrm>
            <a:off x="378460" y="356960"/>
            <a:ext cx="47053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Two exploratory analyses</a:t>
            </a:r>
            <a:endParaRPr lang="nl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4568CB-554F-80E3-C646-BD282AFCD4B9}"/>
              </a:ext>
            </a:extLst>
          </p:cNvPr>
          <p:cNvSpPr txBox="1"/>
          <p:nvPr/>
        </p:nvSpPr>
        <p:spPr>
          <a:xfrm>
            <a:off x="8057389" y="2143901"/>
            <a:ext cx="4254500" cy="2833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rgbClr val="461210"/>
                </a:solidFill>
                <a:latin typeface="+mn-lt"/>
                <a:ea typeface="+mn-ea"/>
                <a:cs typeface="+mn-cs"/>
              </a:rPr>
              <a:t>                         </a:t>
            </a:r>
            <a:br>
              <a:rPr lang="en-US" sz="2400" b="1" kern="1200" dirty="0">
                <a:solidFill>
                  <a:srgbClr val="461210"/>
                </a:solidFill>
                <a:latin typeface="+mn-lt"/>
                <a:ea typeface="+mn-ea"/>
                <a:cs typeface="+mn-cs"/>
              </a:rPr>
            </a:br>
            <a:r>
              <a:rPr lang="en-US" sz="2400" b="1" kern="1200" dirty="0">
                <a:solidFill>
                  <a:srgbClr val="461210"/>
                </a:solidFill>
                <a:latin typeface="+mn-lt"/>
                <a:ea typeface="+mn-ea"/>
                <a:cs typeface="+mn-cs"/>
              </a:rPr>
              <a:t>Test functioning single listening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                         </a:t>
            </a:r>
            <a:b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</a:br>
            <a:endParaRPr lang="en-US" sz="2400" b="1" kern="1200" dirty="0">
              <a:solidFill>
                <a:schemeClr val="tx1">
                  <a:tint val="82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               </a:t>
            </a:r>
            <a:b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</a:br>
            <a:endParaRPr lang="en-US" sz="2400" b="1" kern="1200" dirty="0">
              <a:solidFill>
                <a:schemeClr val="tx1">
                  <a:tint val="82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77722F-85FE-E121-F1A2-BFD196C41DF7}"/>
              </a:ext>
            </a:extLst>
          </p:cNvPr>
          <p:cNvSpPr txBox="1"/>
          <p:nvPr/>
        </p:nvSpPr>
        <p:spPr>
          <a:xfrm>
            <a:off x="8057389" y="3191245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b="1" kern="1200" dirty="0">
              <a:solidFill>
                <a:srgbClr val="461210"/>
              </a:solidFill>
            </a:endParaRPr>
          </a:p>
          <a:p>
            <a:r>
              <a:rPr lang="en-US" sz="2400" b="1" kern="1200" dirty="0">
                <a:solidFill>
                  <a:srgbClr val="461210"/>
                </a:solidFill>
              </a:rPr>
              <a:t>Repeated listening</a:t>
            </a:r>
            <a:endParaRPr lang="en-GB" dirty="0">
              <a:solidFill>
                <a:srgbClr val="46121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32582A-6F3F-DA2B-B4C7-29360E6871DC}"/>
              </a:ext>
            </a:extLst>
          </p:cNvPr>
          <p:cNvSpPr txBox="1"/>
          <p:nvPr/>
        </p:nvSpPr>
        <p:spPr>
          <a:xfrm>
            <a:off x="7955789" y="5120959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kern="1200" dirty="0">
                <a:solidFill>
                  <a:srgbClr val="461210"/>
                </a:solidFill>
              </a:rPr>
              <a:t>Reflect on meaning of </a:t>
            </a:r>
            <a:endParaRPr lang="en-US" sz="2400" b="1" dirty="0">
              <a:solidFill>
                <a:srgbClr val="461210"/>
              </a:solidFill>
            </a:endParaRPr>
          </a:p>
          <a:p>
            <a:r>
              <a:rPr lang="en-US" sz="2400" b="1" kern="1200" dirty="0">
                <a:solidFill>
                  <a:srgbClr val="461210"/>
                </a:solidFill>
              </a:rPr>
              <a:t>listening proficiency</a:t>
            </a:r>
            <a:endParaRPr lang="en-GB" dirty="0">
              <a:solidFill>
                <a:srgbClr val="461210"/>
              </a:solidFill>
            </a:endParaRP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53E15C3-AD4E-3849-5864-7BD0FDD5ED8C}"/>
              </a:ext>
            </a:extLst>
          </p:cNvPr>
          <p:cNvSpPr/>
          <p:nvPr/>
        </p:nvSpPr>
        <p:spPr>
          <a:xfrm>
            <a:off x="9300969" y="4116741"/>
            <a:ext cx="209756" cy="71747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Check out this transparent Little Mole - Mole Heap PNG image">
            <a:extLst>
              <a:ext uri="{FF2B5EF4-FFF2-40B4-BE49-F238E27FC236}">
                <a16:creationId xmlns:a16="http://schemas.microsoft.com/office/drawing/2014/main" id="{F29FAB1F-225D-6B0C-77C2-9332ABE38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4349" y="2304955"/>
            <a:ext cx="4066028" cy="406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8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3" grpId="0"/>
      <p:bldP spid="6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5FC0181-F6FE-96DA-CD50-750B2D541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513" y="-1"/>
            <a:ext cx="12271513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26E9130-8F71-F1CF-186C-2A4A7B7BC8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552" y="337442"/>
            <a:ext cx="1877731" cy="13229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BFE0AE-0A34-DDDE-61F9-41A56900012D}"/>
              </a:ext>
            </a:extLst>
          </p:cNvPr>
          <p:cNvSpPr txBox="1"/>
          <p:nvPr/>
        </p:nvSpPr>
        <p:spPr>
          <a:xfrm>
            <a:off x="1013791" y="473540"/>
            <a:ext cx="41363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</a:rPr>
              <a:t>Challenges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3968D3CF-D679-D2A0-6F8B-5867ED4AC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05" y="473540"/>
            <a:ext cx="8804622" cy="587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46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0B2B8BA-80D5-2BF2-31B9-3E9D648FADB1}"/>
              </a:ext>
            </a:extLst>
          </p:cNvPr>
          <p:cNvSpPr/>
          <p:nvPr/>
        </p:nvSpPr>
        <p:spPr>
          <a:xfrm>
            <a:off x="5697415" y="-201337"/>
            <a:ext cx="7045462" cy="7126448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52D85-EBAF-5074-65C7-69BBCBE0D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156082"/>
                </a:solidFill>
              </a:rPr>
              <a:t>Listening Level 2 </a:t>
            </a:r>
            <a:br>
              <a:rPr lang="en-GB" b="1" dirty="0">
                <a:solidFill>
                  <a:srgbClr val="156082"/>
                </a:solidFill>
              </a:rPr>
            </a:br>
            <a:r>
              <a:rPr lang="en-GB" b="1" dirty="0">
                <a:solidFill>
                  <a:srgbClr val="156082"/>
                </a:solidFill>
              </a:rPr>
              <a:t>Test Try-out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2F19F-22B9-5758-0CDE-A0D5E6717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1711" y="314023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72 candidates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25E038-C880-05E0-ADC7-C470388CF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6030" y="327503"/>
            <a:ext cx="1877731" cy="1322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0D1792-CBBE-DC6F-FEA9-0CC1D191134A}"/>
              </a:ext>
            </a:extLst>
          </p:cNvPr>
          <p:cNvSpPr txBox="1"/>
          <p:nvPr/>
        </p:nvSpPr>
        <p:spPr>
          <a:xfrm>
            <a:off x="6751711" y="4037915"/>
            <a:ext cx="863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level 2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level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C1BE71-6341-A426-D6DC-6BA99472BB52}"/>
              </a:ext>
            </a:extLst>
          </p:cNvPr>
          <p:cNvSpPr txBox="1"/>
          <p:nvPr/>
        </p:nvSpPr>
        <p:spPr>
          <a:xfrm>
            <a:off x="6751711" y="5404926"/>
            <a:ext cx="863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26-item listening test </a:t>
            </a:r>
          </a:p>
          <a:p>
            <a:pPr marL="0" indent="0">
              <a:buNone/>
            </a:pPr>
            <a:r>
              <a:rPr lang="en-GB" sz="2800" dirty="0">
                <a:solidFill>
                  <a:schemeClr val="bg1"/>
                </a:solidFill>
              </a:rPr>
              <a:t>Listening once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34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D3BDE5-137F-036B-210B-A85CD1C28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06" y="2009455"/>
            <a:ext cx="5899843" cy="44248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A41DC9-6F25-CE79-26BD-F5DED487F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93295"/>
            <a:ext cx="5654722" cy="42410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FD9576-D336-8A4B-09ED-519C2C565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6700" y="-124316"/>
            <a:ext cx="13797386" cy="19376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B401C5-C759-4129-C137-ED1B7C43425F}"/>
              </a:ext>
            </a:extLst>
          </p:cNvPr>
          <p:cNvSpPr txBox="1"/>
          <p:nvPr/>
        </p:nvSpPr>
        <p:spPr>
          <a:xfrm>
            <a:off x="661358" y="768250"/>
            <a:ext cx="112055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LISTENING LEVEL 2 BATCH 4 – 2CDO – ACAS – SLP2 - VDKMS</a:t>
            </a:r>
          </a:p>
        </p:txBody>
      </p:sp>
    </p:spTree>
    <p:extLst>
      <p:ext uri="{BB962C8B-B14F-4D97-AF65-F5344CB8AC3E}">
        <p14:creationId xmlns:p14="http://schemas.microsoft.com/office/powerpoint/2010/main" val="3200852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76C7E9-20D5-9EBC-AA72-760E0330F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7096"/>
            <a:ext cx="12192000" cy="3170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E2EF7E-E5DA-7238-0EF1-26D854335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156082"/>
                </a:solidFill>
              </a:rPr>
              <a:t>Preliminary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035CD-94E2-6CFB-B70A-C1F35B8FF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5869"/>
            <a:ext cx="10515600" cy="4351338"/>
          </a:xfrm>
        </p:spPr>
        <p:txBody>
          <a:bodyPr/>
          <a:lstStyle/>
          <a:p>
            <a:r>
              <a:rPr lang="en-GB" dirty="0">
                <a:solidFill>
                  <a:srgbClr val="156082"/>
                </a:solidFill>
              </a:rPr>
              <a:t>Appropriate targeting</a:t>
            </a:r>
          </a:p>
          <a:p>
            <a:r>
              <a:rPr lang="en-GB" dirty="0">
                <a:solidFill>
                  <a:srgbClr val="156082"/>
                </a:solidFill>
              </a:rPr>
              <a:t>Acceptable item functioning</a:t>
            </a:r>
          </a:p>
          <a:p>
            <a:r>
              <a:rPr lang="en-GB" dirty="0">
                <a:solidFill>
                  <a:srgbClr val="156082"/>
                </a:solidFill>
              </a:rPr>
              <a:t>Differentiation across proficiency levels</a:t>
            </a:r>
          </a:p>
          <a:p>
            <a:endParaRPr lang="en-GB" dirty="0">
              <a:solidFill>
                <a:srgbClr val="156082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Can a longer listening test administered with single listening function effectively?</a:t>
            </a:r>
          </a:p>
        </p:txBody>
      </p:sp>
    </p:spTree>
    <p:extLst>
      <p:ext uri="{BB962C8B-B14F-4D97-AF65-F5344CB8AC3E}">
        <p14:creationId xmlns:p14="http://schemas.microsoft.com/office/powerpoint/2010/main" val="255273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504609-B156-5182-E18E-ACF5B58E2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9175"/>
            <a:ext cx="12192000" cy="4454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995F47F-F021-0994-5D55-82D22D2F8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Repeated Listening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27A10-3E0F-C64B-052F-3FDB3D569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Study Design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N= 20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Same candidates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Same test  -  15 items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076C7E5-E28F-B226-30A6-CF216D015802}"/>
              </a:ext>
            </a:extLst>
          </p:cNvPr>
          <p:cNvGrpSpPr/>
          <p:nvPr/>
        </p:nvGrpSpPr>
        <p:grpSpPr>
          <a:xfrm>
            <a:off x="2007835" y="4944628"/>
            <a:ext cx="8707271" cy="1255594"/>
            <a:chOff x="1037230" y="4490113"/>
            <a:chExt cx="8707271" cy="125559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196EB50-C99F-DC63-E7ED-FF57814487DB}"/>
                </a:ext>
              </a:extLst>
            </p:cNvPr>
            <p:cNvGrpSpPr/>
            <p:nvPr/>
          </p:nvGrpSpPr>
          <p:grpSpPr>
            <a:xfrm>
              <a:off x="1554706" y="4650713"/>
              <a:ext cx="2091519" cy="914400"/>
              <a:chOff x="1186216" y="2562605"/>
              <a:chExt cx="2091519" cy="914400"/>
            </a:xfrm>
          </p:grpSpPr>
          <p:pic>
            <p:nvPicPr>
              <p:cNvPr id="12" name="Graphic 11" descr="Headphones with solid fill">
                <a:extLst>
                  <a:ext uri="{FF2B5EF4-FFF2-40B4-BE49-F238E27FC236}">
                    <a16:creationId xmlns:a16="http://schemas.microsoft.com/office/drawing/2014/main" id="{37A6ADA0-257D-C6AC-EFC4-C5077A3D6F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186216" y="2562605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3" name="Graphic 12" descr="Headphones with solid fill">
                <a:extLst>
                  <a:ext uri="{FF2B5EF4-FFF2-40B4-BE49-F238E27FC236}">
                    <a16:creationId xmlns:a16="http://schemas.microsoft.com/office/drawing/2014/main" id="{B38BFFD6-DABB-94D7-87EE-90AEB595AA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=""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363335" y="2562605"/>
                <a:ext cx="914400" cy="914400"/>
              </a:xfrm>
              <a:prstGeom prst="rect">
                <a:avLst/>
              </a:prstGeom>
            </p:spPr>
          </p:pic>
        </p:grpSp>
        <p:pic>
          <p:nvPicPr>
            <p:cNvPr id="15" name="Graphic 14" descr="Stopwatch with solid fill">
              <a:extLst>
                <a:ext uri="{FF2B5EF4-FFF2-40B4-BE49-F238E27FC236}">
                  <a16:creationId xmlns:a16="http://schemas.microsoft.com/office/drawing/2014/main" id="{6D2A57E0-1952-8E7D-B834-BB8470206D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13585" y="4650713"/>
              <a:ext cx="914400" cy="914400"/>
            </a:xfrm>
            <a:prstGeom prst="rect">
              <a:avLst/>
            </a:prstGeom>
          </p:spPr>
        </p:pic>
        <p:pic>
          <p:nvPicPr>
            <p:cNvPr id="17" name="Graphic 16" descr="Headphones outline">
              <a:extLst>
                <a:ext uri="{FF2B5EF4-FFF2-40B4-BE49-F238E27FC236}">
                  <a16:creationId xmlns:a16="http://schemas.microsoft.com/office/drawing/2014/main" id="{181920D1-E13B-56FC-EFF8-EB74B5F058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95346" y="4650713"/>
              <a:ext cx="914400" cy="914400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D3202A9-F551-E709-8670-17D6129F6005}"/>
                </a:ext>
              </a:extLst>
            </p:cNvPr>
            <p:cNvCxnSpPr>
              <a:cxnSpLocks/>
            </p:cNvCxnSpPr>
            <p:nvPr/>
          </p:nvCxnSpPr>
          <p:spPr>
            <a:xfrm>
              <a:off x="4092906" y="5203447"/>
              <a:ext cx="843317" cy="0"/>
            </a:xfrm>
            <a:prstGeom prst="straightConnector1">
              <a:avLst/>
            </a:prstGeom>
            <a:ln w="76200">
              <a:solidFill>
                <a:srgbClr val="66003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C218B7C-6F2C-A134-9A20-D1339C14BD5B}"/>
                </a:ext>
              </a:extLst>
            </p:cNvPr>
            <p:cNvCxnSpPr>
              <a:cxnSpLocks/>
            </p:cNvCxnSpPr>
            <p:nvPr/>
          </p:nvCxnSpPr>
          <p:spPr>
            <a:xfrm>
              <a:off x="6551778" y="5203447"/>
              <a:ext cx="843317" cy="0"/>
            </a:xfrm>
            <a:prstGeom prst="straightConnector1">
              <a:avLst/>
            </a:prstGeom>
            <a:ln w="76200">
              <a:solidFill>
                <a:srgbClr val="660033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F703E12-6368-B595-9248-8973172FBB12}"/>
                </a:ext>
              </a:extLst>
            </p:cNvPr>
            <p:cNvSpPr/>
            <p:nvPr/>
          </p:nvSpPr>
          <p:spPr>
            <a:xfrm>
              <a:off x="1037230" y="4490113"/>
              <a:ext cx="8707271" cy="1255594"/>
            </a:xfrm>
            <a:prstGeom prst="rect">
              <a:avLst/>
            </a:prstGeom>
            <a:noFill/>
            <a:ln w="762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7A7D760-AE79-B6D2-A66C-F8DD37C3162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938" y="253063"/>
            <a:ext cx="1809043" cy="127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4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6D2D5B-4F89-6CB3-8B5E-1C366A5A53D9}"/>
              </a:ext>
            </a:extLst>
          </p:cNvPr>
          <p:cNvSpPr/>
          <p:nvPr/>
        </p:nvSpPr>
        <p:spPr>
          <a:xfrm>
            <a:off x="-1" y="-1"/>
            <a:ext cx="3846915" cy="6858001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DF1781-701B-83AE-3AD8-A45772000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45" y="349835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Results &amp;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main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3AF17-C065-FFDF-44FC-D2E12CAF5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374" y="205581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Mean scores</a:t>
            </a:r>
          </a:p>
        </p:txBody>
      </p:sp>
      <p:graphicFrame>
        <p:nvGraphicFramePr>
          <p:cNvPr id="13" name="TextBox 2">
            <a:extLst>
              <a:ext uri="{FF2B5EF4-FFF2-40B4-BE49-F238E27FC236}">
                <a16:creationId xmlns:a16="http://schemas.microsoft.com/office/drawing/2014/main" id="{59188303-F4F9-37D3-D7D5-ECB551883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8144949"/>
              </p:ext>
            </p:extLst>
          </p:nvPr>
        </p:nvGraphicFramePr>
        <p:xfrm>
          <a:off x="4127310" y="831263"/>
          <a:ext cx="5603543" cy="5195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1965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859C7F-1035-1F17-5A83-8E0C44F0A6A3}"/>
              </a:ext>
            </a:extLst>
          </p:cNvPr>
          <p:cNvSpPr/>
          <p:nvPr/>
        </p:nvSpPr>
        <p:spPr>
          <a:xfrm>
            <a:off x="-1" y="5250704"/>
            <a:ext cx="12192001" cy="1607296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                     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589C63-95E0-435E-A9AA-089A40638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67" y="835123"/>
            <a:ext cx="11877898" cy="42306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D6B71D-08B4-EF68-BBAE-C5289E6A15F8}"/>
              </a:ext>
            </a:extLst>
          </p:cNvPr>
          <p:cNvSpPr txBox="1"/>
          <p:nvPr/>
        </p:nvSpPr>
        <p:spPr>
          <a:xfrm>
            <a:off x="394237" y="5545823"/>
            <a:ext cx="35763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Difference very small </a:t>
            </a:r>
          </a:p>
          <a:p>
            <a:r>
              <a:rPr lang="en-GB" sz="2800" dirty="0">
                <a:solidFill>
                  <a:schemeClr val="bg1"/>
                </a:solidFill>
              </a:rPr>
              <a:t>Individual behaviour  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A20E526-E35E-F5B7-40CD-DC28C65B4500}"/>
              </a:ext>
            </a:extLst>
          </p:cNvPr>
          <p:cNvSpPr/>
          <p:nvPr/>
        </p:nvSpPr>
        <p:spPr>
          <a:xfrm>
            <a:off x="2058420" y="3551337"/>
            <a:ext cx="736979" cy="1596788"/>
          </a:xfrm>
          <a:prstGeom prst="ellipse">
            <a:avLst/>
          </a:prstGeom>
          <a:noFill/>
          <a:ln w="57150">
            <a:solidFill>
              <a:srgbClr val="660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778F0-B6BE-A007-2CD7-3C1CE4FFBBF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422" y="195409"/>
            <a:ext cx="1809043" cy="127942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8A034D4-0994-045C-E589-40DDF9E27575}"/>
              </a:ext>
            </a:extLst>
          </p:cNvPr>
          <p:cNvGrpSpPr/>
          <p:nvPr/>
        </p:nvGrpSpPr>
        <p:grpSpPr>
          <a:xfrm>
            <a:off x="7939688" y="5761963"/>
            <a:ext cx="3369914" cy="584775"/>
            <a:chOff x="7939688" y="5761963"/>
            <a:chExt cx="3369914" cy="584775"/>
          </a:xfrm>
        </p:grpSpPr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14F7EDFA-927C-1BFC-7460-E537A4AE6EDD}"/>
                </a:ext>
              </a:extLst>
            </p:cNvPr>
            <p:cNvSpPr/>
            <p:nvPr/>
          </p:nvSpPr>
          <p:spPr>
            <a:xfrm>
              <a:off x="7939688" y="5880977"/>
              <a:ext cx="1272780" cy="346745"/>
            </a:xfrm>
            <a:prstGeom prst="right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7B3DEC6-F8A2-8DC6-DB2D-1ACAE618E104}"/>
                </a:ext>
              </a:extLst>
            </p:cNvPr>
            <p:cNvSpPr txBox="1"/>
            <p:nvPr/>
          </p:nvSpPr>
          <p:spPr>
            <a:xfrm>
              <a:off x="9342782" y="5761963"/>
              <a:ext cx="19668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3200" b="1" dirty="0">
                  <a:solidFill>
                    <a:schemeClr val="bg1"/>
                  </a:solidFill>
                </a:rPr>
                <a:t>CONTEXT</a:t>
              </a:r>
            </a:p>
          </p:txBody>
        </p:sp>
      </p:grpSp>
      <p:pic>
        <p:nvPicPr>
          <p:cNvPr id="4" name="Picture 3" descr="Check out this transparent Little Mole - Mole Heap PNG image">
            <a:extLst>
              <a:ext uri="{FF2B5EF4-FFF2-40B4-BE49-F238E27FC236}">
                <a16:creationId xmlns:a16="http://schemas.microsoft.com/office/drawing/2014/main" id="{29653812-F47E-C234-0E19-A12D055ED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303" y="3142875"/>
            <a:ext cx="2107829" cy="210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2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A0E2FB-7A4D-F5CB-08C1-684E20F51293}"/>
              </a:ext>
            </a:extLst>
          </p:cNvPr>
          <p:cNvSpPr/>
          <p:nvPr/>
        </p:nvSpPr>
        <p:spPr>
          <a:xfrm>
            <a:off x="-111759" y="0"/>
            <a:ext cx="5496232" cy="6858000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97BB2-55BF-92E5-0597-EC6F9B0E2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69" y="376435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Observation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BFCD7-44A7-1A51-30FF-1203DBF00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944" y="1483121"/>
            <a:ext cx="1268585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Administration condition may influence 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location of item on proficiency continuum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9D1723-0FAA-A966-BBB9-18CEB76F8FE8}"/>
              </a:ext>
            </a:extLst>
          </p:cNvPr>
          <p:cNvGrpSpPr/>
          <p:nvPr/>
        </p:nvGrpSpPr>
        <p:grpSpPr>
          <a:xfrm>
            <a:off x="-111759" y="2370036"/>
            <a:ext cx="11936833" cy="3941864"/>
            <a:chOff x="-111759" y="2370036"/>
            <a:chExt cx="11936833" cy="39418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E1F582F-4E9C-94C7-0392-F66D59EC4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10865" y="2370036"/>
              <a:ext cx="6014209" cy="3941864"/>
            </a:xfrm>
            <a:prstGeom prst="rect">
              <a:avLst/>
            </a:prstGeom>
          </p:spPr>
        </p:pic>
        <p:graphicFrame>
          <p:nvGraphicFramePr>
            <p:cNvPr id="4" name="Chart 3">
              <a:extLst>
                <a:ext uri="{FF2B5EF4-FFF2-40B4-BE49-F238E27FC236}">
                  <a16:creationId xmlns:a16="http://schemas.microsoft.com/office/drawing/2014/main" id="{3F0F6A40-A89F-38D3-8742-787F40D636A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32761591"/>
                </p:ext>
              </p:extLst>
            </p:nvPr>
          </p:nvGraphicFramePr>
          <p:xfrm>
            <a:off x="-111759" y="3106340"/>
            <a:ext cx="5384473" cy="27281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9715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520BE73-E2D2-BC44-6B94-6D1D7EAFA20F}"/>
              </a:ext>
            </a:extLst>
          </p:cNvPr>
          <p:cNvSpPr/>
          <p:nvPr/>
        </p:nvSpPr>
        <p:spPr>
          <a:xfrm>
            <a:off x="5771535" y="-255639"/>
            <a:ext cx="6744929" cy="7192297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C039A0-A7C8-65D6-57AB-42C316BC9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allow a </a:t>
            </a:r>
            <a:br>
              <a:rPr lang="en-GB" dirty="0"/>
            </a:br>
            <a:r>
              <a:rPr lang="en-GB" dirty="0"/>
              <a:t>second listening?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29B07-34D1-799E-7888-A5CBDC600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2014" y="2020094"/>
            <a:ext cx="5157787" cy="823912"/>
          </a:xfrm>
        </p:spPr>
        <p:txBody>
          <a:bodyPr/>
          <a:lstStyle/>
          <a:p>
            <a:r>
              <a:rPr lang="en-GB" dirty="0"/>
              <a:t>Benefits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E506F4-5C0E-5D71-E0DE-A0D6BC831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3748" y="3173412"/>
            <a:ext cx="5157787" cy="3684588"/>
          </a:xfrm>
        </p:spPr>
        <p:txBody>
          <a:bodyPr/>
          <a:lstStyle/>
          <a:p>
            <a:r>
              <a:rPr lang="en-GB" dirty="0"/>
              <a:t>Reduced anxiety</a:t>
            </a:r>
          </a:p>
          <a:p>
            <a:r>
              <a:rPr lang="en-GB" dirty="0"/>
              <a:t>Support weaker listeners</a:t>
            </a:r>
          </a:p>
          <a:p>
            <a:r>
              <a:rPr lang="en-GB" dirty="0"/>
              <a:t>Confirmation of information</a:t>
            </a:r>
          </a:p>
          <a:p>
            <a:r>
              <a:rPr lang="en-GB" dirty="0"/>
              <a:t>Lower cognitive load</a:t>
            </a:r>
          </a:p>
          <a:p>
            <a:r>
              <a:rPr lang="en-GB" dirty="0"/>
              <a:t>Administration issues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97988CD-72F6-1BF7-FF14-94655C947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59423"/>
            <a:ext cx="5183188" cy="823912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Drawbacks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39CB3A-ABB4-9ECB-DA5E-C2A0B45F2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52070"/>
            <a:ext cx="5183188" cy="368458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Less authentic</a:t>
            </a:r>
          </a:p>
          <a:p>
            <a:r>
              <a:rPr lang="en-GB" dirty="0">
                <a:solidFill>
                  <a:schemeClr val="bg1"/>
                </a:solidFill>
              </a:rPr>
              <a:t>Longer administration</a:t>
            </a:r>
          </a:p>
          <a:p>
            <a:r>
              <a:rPr lang="en-GB" dirty="0">
                <a:solidFill>
                  <a:schemeClr val="bg1"/>
                </a:solidFill>
              </a:rPr>
              <a:t>Distraction strong listeners</a:t>
            </a:r>
          </a:p>
          <a:p>
            <a:r>
              <a:rPr lang="en-GB" dirty="0">
                <a:solidFill>
                  <a:schemeClr val="bg1"/>
                </a:solidFill>
              </a:rPr>
              <a:t>Measures reprocessing</a:t>
            </a:r>
          </a:p>
          <a:p>
            <a:r>
              <a:rPr lang="en-GB" dirty="0">
                <a:solidFill>
                  <a:schemeClr val="bg1"/>
                </a:solidFill>
              </a:rPr>
              <a:t>Less operational realism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13374F-2492-D8D2-655D-4543FBB6FA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090" y="285135"/>
            <a:ext cx="1987375" cy="14055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1A4E26-8C21-94E6-0943-586BDE575696}"/>
              </a:ext>
            </a:extLst>
          </p:cNvPr>
          <p:cNvSpPr txBox="1"/>
          <p:nvPr/>
        </p:nvSpPr>
        <p:spPr>
          <a:xfrm>
            <a:off x="687525" y="5185034"/>
            <a:ext cx="62566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703405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DF6935-C183-0E90-30FB-D858D995B33B}"/>
              </a:ext>
            </a:extLst>
          </p:cNvPr>
          <p:cNvSpPr/>
          <p:nvPr/>
        </p:nvSpPr>
        <p:spPr>
          <a:xfrm>
            <a:off x="-132736" y="3429000"/>
            <a:ext cx="12457471" cy="7192297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BE2C93-01F5-46BF-6939-FA3BE1FD1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Beyond Repeated Listening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41EDF2-E4B7-BD01-1438-6AA6580D1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0078"/>
            <a:ext cx="10515600" cy="13255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Audio vs video</a:t>
            </a:r>
          </a:p>
          <a:p>
            <a:pPr marL="0" indent="0">
              <a:buNone/>
            </a:pPr>
            <a:r>
              <a:rPr lang="en-US" dirty="0"/>
              <a:t>Belgium vs other NATO nations</a:t>
            </a:r>
          </a:p>
          <a:p>
            <a:endParaRPr lang="en-US" dirty="0"/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48D63D-9A2D-F9B6-E76B-07B5B61D2E0C}"/>
              </a:ext>
            </a:extLst>
          </p:cNvPr>
          <p:cNvSpPr txBox="1"/>
          <p:nvPr/>
        </p:nvSpPr>
        <p:spPr>
          <a:xfrm>
            <a:off x="705678" y="4807035"/>
            <a:ext cx="1108989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Should visual information be part of listening assessment?</a:t>
            </a:r>
          </a:p>
          <a:p>
            <a:endParaRPr lang="en-GB" dirty="0"/>
          </a:p>
        </p:txBody>
      </p:sp>
      <p:pic>
        <p:nvPicPr>
          <p:cNvPr id="5" name="Picture 4" descr="Check out this transparent Little Mole - Mole Heap PNG image">
            <a:extLst>
              <a:ext uri="{FF2B5EF4-FFF2-40B4-BE49-F238E27FC236}">
                <a16:creationId xmlns:a16="http://schemas.microsoft.com/office/drawing/2014/main" id="{858DAFD4-29C7-82A7-1BF6-0B05B27B3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642" y="241380"/>
            <a:ext cx="3091071" cy="309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3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DE27A9-2D77-85CF-BC10-B75E9B19FB21}"/>
              </a:ext>
            </a:extLst>
          </p:cNvPr>
          <p:cNvSpPr/>
          <p:nvPr/>
        </p:nvSpPr>
        <p:spPr>
          <a:xfrm>
            <a:off x="-186813" y="-167149"/>
            <a:ext cx="14207613" cy="7192297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72A3F-9821-16D5-7A99-FA3B843F7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Our experience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25DAEB-87DF-06CD-D9CB-8BCEC4518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6903"/>
            <a:ext cx="10515600" cy="4351338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Some weaker video-based items converted to audio only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Satisfactory without visual support, better discrimination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Not without consequences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661681-6FD4-48C9-79DA-627BD837D9E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090" y="285135"/>
            <a:ext cx="1987375" cy="140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5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A8991F3-3FBA-4D82-1A9F-43965CD02EAC}"/>
              </a:ext>
            </a:extLst>
          </p:cNvPr>
          <p:cNvSpPr/>
          <p:nvPr/>
        </p:nvSpPr>
        <p:spPr>
          <a:xfrm>
            <a:off x="0" y="0"/>
            <a:ext cx="9550400" cy="7192297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F016AB-024B-79CA-ED14-3844FAE18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97" y="380572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A7CF1-1F75-0D65-B7E1-7B9A08AFE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928" y="205581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Visual support may contribute to meaning 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by helping listeners: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6A3BF1-1E6F-2DB1-D787-0EDF83C04413}"/>
              </a:ext>
            </a:extLst>
          </p:cNvPr>
          <p:cNvSpPr txBox="1"/>
          <p:nvPr/>
        </p:nvSpPr>
        <p:spPr>
          <a:xfrm>
            <a:off x="506896" y="5606932"/>
            <a:ext cx="97267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 Understand the broader communicative context</a:t>
            </a:r>
            <a:endParaRPr lang="en-GB" sz="2800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CFDFEA-C9D6-FA3E-9FF3-BE5AFF177095}"/>
              </a:ext>
            </a:extLst>
          </p:cNvPr>
          <p:cNvSpPr txBox="1"/>
          <p:nvPr/>
        </p:nvSpPr>
        <p:spPr>
          <a:xfrm>
            <a:off x="506896" y="4231482"/>
            <a:ext cx="668695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 Interpret interaction between speakers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4E8BE7-E2A9-50D9-BE52-B9ABB6D998F8}"/>
              </a:ext>
            </a:extLst>
          </p:cNvPr>
          <p:cNvSpPr txBox="1"/>
          <p:nvPr/>
        </p:nvSpPr>
        <p:spPr>
          <a:xfrm>
            <a:off x="506896" y="4920355"/>
            <a:ext cx="780681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 Follow references to people, objects or events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434A62-DF07-F9BA-D808-3E3637E2781C}"/>
              </a:ext>
            </a:extLst>
          </p:cNvPr>
          <p:cNvSpPr txBox="1"/>
          <p:nvPr/>
        </p:nvSpPr>
        <p:spPr>
          <a:xfrm>
            <a:off x="506896" y="3553310"/>
            <a:ext cx="335354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1"/>
                </a:solidFill>
              </a:rPr>
              <a:t> Identify speakers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70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3FA2D2D-D04D-0021-C51E-ACC17FCAE591}"/>
              </a:ext>
            </a:extLst>
          </p:cNvPr>
          <p:cNvSpPr txBox="1"/>
          <p:nvPr/>
        </p:nvSpPr>
        <p:spPr>
          <a:xfrm>
            <a:off x="540774" y="1523279"/>
            <a:ext cx="107269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461210"/>
                </a:solidFill>
              </a:rPr>
              <a:t>When does visual information support the construct,</a:t>
            </a:r>
          </a:p>
          <a:p>
            <a:r>
              <a:rPr lang="en-GB" sz="3200" b="1" dirty="0">
                <a:solidFill>
                  <a:srgbClr val="461210"/>
                </a:solidFill>
              </a:rPr>
              <a:t>and when does it interfere with it?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2C6522-09C6-A401-EB61-3B0632D2A10C}"/>
              </a:ext>
            </a:extLst>
          </p:cNvPr>
          <p:cNvSpPr txBox="1"/>
          <p:nvPr/>
        </p:nvSpPr>
        <p:spPr>
          <a:xfrm>
            <a:off x="540774" y="2857597"/>
            <a:ext cx="114572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rgbClr val="461210"/>
                </a:solidFill>
              </a:rPr>
              <a:t>Is identifying speakers, following gestures,			</a:t>
            </a:r>
          </a:p>
          <a:p>
            <a:r>
              <a:rPr lang="en-GB" sz="3200" b="1" dirty="0">
                <a:solidFill>
                  <a:srgbClr val="461210"/>
                </a:solidFill>
              </a:rPr>
              <a:t>interpreting visual references, and using contextual clues part of listening proficiency?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878768-2BB4-E6B5-ECA7-588C9ADF0F85}"/>
              </a:ext>
            </a:extLst>
          </p:cNvPr>
          <p:cNvSpPr/>
          <p:nvPr/>
        </p:nvSpPr>
        <p:spPr>
          <a:xfrm>
            <a:off x="0" y="5174900"/>
            <a:ext cx="12260826" cy="1683100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65741D-BE77-DF9A-7B81-379C63F93EA7}"/>
              </a:ext>
            </a:extLst>
          </p:cNvPr>
          <p:cNvSpPr txBox="1"/>
          <p:nvPr/>
        </p:nvSpPr>
        <p:spPr>
          <a:xfrm>
            <a:off x="550047" y="619848"/>
            <a:ext cx="5354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156082"/>
                </a:solidFill>
              </a:rPr>
              <a:t>Fundamental reflections</a:t>
            </a:r>
          </a:p>
        </p:txBody>
      </p:sp>
    </p:spTree>
    <p:extLst>
      <p:ext uri="{BB962C8B-B14F-4D97-AF65-F5344CB8AC3E}">
        <p14:creationId xmlns:p14="http://schemas.microsoft.com/office/powerpoint/2010/main" val="204101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64F576-FF63-7B38-77B0-8DCA7C7B988C}"/>
              </a:ext>
            </a:extLst>
          </p:cNvPr>
          <p:cNvSpPr/>
          <p:nvPr/>
        </p:nvSpPr>
        <p:spPr>
          <a:xfrm>
            <a:off x="-7885" y="0"/>
            <a:ext cx="12192000" cy="6858000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800" b="1" dirty="0">
              <a:solidFill>
                <a:srgbClr val="FAD8B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2401BF-E143-3230-290C-148D7525605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090" y="285135"/>
            <a:ext cx="1987375" cy="14055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100FE3-1E6F-C277-FB97-2DC923A6E186}"/>
              </a:ext>
            </a:extLst>
          </p:cNvPr>
          <p:cNvSpPr txBox="1"/>
          <p:nvPr/>
        </p:nvSpPr>
        <p:spPr>
          <a:xfrm>
            <a:off x="3352798" y="554119"/>
            <a:ext cx="4004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Construct matters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9B8519-94B7-88BF-B48F-43646979C4A5}"/>
              </a:ext>
            </a:extLst>
          </p:cNvPr>
          <p:cNvSpPr txBox="1"/>
          <p:nvPr/>
        </p:nvSpPr>
        <p:spPr>
          <a:xfrm>
            <a:off x="1455682" y="1183232"/>
            <a:ext cx="4004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Testing decision 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EBC193-866C-2186-882A-445977D4305C}"/>
              </a:ext>
            </a:extLst>
          </p:cNvPr>
          <p:cNvSpPr txBox="1"/>
          <p:nvPr/>
        </p:nvSpPr>
        <p:spPr>
          <a:xfrm>
            <a:off x="5415454" y="1215583"/>
            <a:ext cx="4004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Construct Question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A762CB-D1AB-681D-F843-132369C4238F}"/>
              </a:ext>
            </a:extLst>
          </p:cNvPr>
          <p:cNvSpPr txBox="1"/>
          <p:nvPr/>
        </p:nvSpPr>
        <p:spPr>
          <a:xfrm>
            <a:off x="747546" y="5306142"/>
            <a:ext cx="400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Task design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F08CE57-9D09-4B39-052E-6243D8672257}"/>
              </a:ext>
            </a:extLst>
          </p:cNvPr>
          <p:cNvCxnSpPr/>
          <p:nvPr/>
        </p:nvCxnSpPr>
        <p:spPr>
          <a:xfrm>
            <a:off x="4493169" y="1461429"/>
            <a:ext cx="788276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258AFEC-DB97-8ABC-7DC3-F38DB29B50DF}"/>
              </a:ext>
            </a:extLst>
          </p:cNvPr>
          <p:cNvSpPr txBox="1"/>
          <p:nvPr/>
        </p:nvSpPr>
        <p:spPr>
          <a:xfrm>
            <a:off x="701564" y="2417818"/>
            <a:ext cx="400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Listening once vs twice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8736C9F-B29B-50EA-3196-23DB52D78E96}"/>
              </a:ext>
            </a:extLst>
          </p:cNvPr>
          <p:cNvSpPr txBox="1"/>
          <p:nvPr/>
        </p:nvSpPr>
        <p:spPr>
          <a:xfrm>
            <a:off x="701564" y="3839060"/>
            <a:ext cx="400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Audio vs video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8E168B7-A34C-26AE-DB35-116743E21B98}"/>
              </a:ext>
            </a:extLst>
          </p:cNvPr>
          <p:cNvGrpSpPr/>
          <p:nvPr/>
        </p:nvGrpSpPr>
        <p:grpSpPr>
          <a:xfrm>
            <a:off x="4164820" y="2426702"/>
            <a:ext cx="7890645" cy="461665"/>
            <a:chOff x="4493169" y="2428842"/>
            <a:chExt cx="7890645" cy="46166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4F70550-9732-7F80-91C8-5581CBA53669}"/>
                </a:ext>
              </a:extLst>
            </p:cNvPr>
            <p:cNvSpPr txBox="1"/>
            <p:nvPr/>
          </p:nvSpPr>
          <p:spPr>
            <a:xfrm>
              <a:off x="5415454" y="2428842"/>
              <a:ext cx="69683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chemeClr val="bg1"/>
                  </a:solidFill>
                </a:rPr>
                <a:t>Immediate processing or eventual comprehension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EE761A12-4356-A625-57E1-0352042E24AB}"/>
                </a:ext>
              </a:extLst>
            </p:cNvPr>
            <p:cNvCxnSpPr/>
            <p:nvPr/>
          </p:nvCxnSpPr>
          <p:spPr>
            <a:xfrm>
              <a:off x="4493169" y="2675438"/>
              <a:ext cx="788276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E2443DF-D4F7-038B-9EA0-38D95A56785D}"/>
              </a:ext>
            </a:extLst>
          </p:cNvPr>
          <p:cNvGrpSpPr/>
          <p:nvPr/>
        </p:nvGrpSpPr>
        <p:grpSpPr>
          <a:xfrm>
            <a:off x="4164820" y="3884829"/>
            <a:ext cx="6398177" cy="461665"/>
            <a:chOff x="4493169" y="3916309"/>
            <a:chExt cx="6398177" cy="46166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934CFE8-0E8F-DBBC-F20D-F777746BE44D}"/>
                </a:ext>
              </a:extLst>
            </p:cNvPr>
            <p:cNvSpPr txBox="1"/>
            <p:nvPr/>
          </p:nvSpPr>
          <p:spPr>
            <a:xfrm>
              <a:off x="5415454" y="3916309"/>
              <a:ext cx="54758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chemeClr val="bg1"/>
                  </a:solidFill>
                </a:rPr>
                <a:t>Listening or communication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B269979-DBA5-AA5A-A9F7-BF4C71342D2B}"/>
                </a:ext>
              </a:extLst>
            </p:cNvPr>
            <p:cNvCxnSpPr/>
            <p:nvPr/>
          </p:nvCxnSpPr>
          <p:spPr>
            <a:xfrm>
              <a:off x="4493169" y="4124269"/>
              <a:ext cx="788276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011323-BA57-4D62-F3E8-349D230DF4C3}"/>
              </a:ext>
            </a:extLst>
          </p:cNvPr>
          <p:cNvGrpSpPr/>
          <p:nvPr/>
        </p:nvGrpSpPr>
        <p:grpSpPr>
          <a:xfrm>
            <a:off x="4177202" y="5325645"/>
            <a:ext cx="8581698" cy="461665"/>
            <a:chOff x="4445874" y="5723361"/>
            <a:chExt cx="8581698" cy="46166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978F1C0-918F-0D1F-2E41-B335218BE31F}"/>
                </a:ext>
              </a:extLst>
            </p:cNvPr>
            <p:cNvSpPr txBox="1"/>
            <p:nvPr/>
          </p:nvSpPr>
          <p:spPr>
            <a:xfrm>
              <a:off x="5460123" y="5723361"/>
              <a:ext cx="75674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solidFill>
                    <a:schemeClr val="bg1"/>
                  </a:solidFill>
                </a:rPr>
                <a:t>Operational performance or general proficiency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CB136EC-6E26-794D-8E6C-DDC9585F84B9}"/>
                </a:ext>
              </a:extLst>
            </p:cNvPr>
            <p:cNvCxnSpPr/>
            <p:nvPr/>
          </p:nvCxnSpPr>
          <p:spPr>
            <a:xfrm>
              <a:off x="4445874" y="5954194"/>
              <a:ext cx="788276" cy="0"/>
            </a:xfrm>
            <a:prstGeom prst="straightConnector1">
              <a:avLst/>
            </a:prstGeom>
            <a:ln w="57150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70C4319-FFB8-1E1E-03D0-42226C4E522A}"/>
              </a:ext>
            </a:extLst>
          </p:cNvPr>
          <p:cNvSpPr txBox="1"/>
          <p:nvPr/>
        </p:nvSpPr>
        <p:spPr>
          <a:xfrm>
            <a:off x="701564" y="2858334"/>
            <a:ext cx="10987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AD8B2"/>
                </a:solidFill>
              </a:rPr>
              <a:t>Administration procedures should support the intended construct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880C50F-6DC4-E062-AEB1-7936F2F6B367}"/>
              </a:ext>
            </a:extLst>
          </p:cNvPr>
          <p:cNvSpPr txBox="1"/>
          <p:nvPr/>
        </p:nvSpPr>
        <p:spPr>
          <a:xfrm>
            <a:off x="701564" y="4287227"/>
            <a:ext cx="10515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AD8B2"/>
                </a:solidFill>
              </a:rPr>
              <a:t>Testing choices influence what we interpret as L2 proficiency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DEE115C-9F8D-0F3D-B7B3-97075CCB588B}"/>
              </a:ext>
            </a:extLst>
          </p:cNvPr>
          <p:cNvSpPr txBox="1"/>
          <p:nvPr/>
        </p:nvSpPr>
        <p:spPr>
          <a:xfrm>
            <a:off x="747546" y="5704082"/>
            <a:ext cx="100364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FAD8B2"/>
                </a:solidFill>
              </a:rPr>
              <a:t>Listening tasks should reflect operational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414163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10F262-3924-80D8-E9F6-9F58952318A8}"/>
              </a:ext>
            </a:extLst>
          </p:cNvPr>
          <p:cNvSpPr/>
          <p:nvPr/>
        </p:nvSpPr>
        <p:spPr>
          <a:xfrm>
            <a:off x="-119270" y="1958011"/>
            <a:ext cx="12929419" cy="4899989"/>
          </a:xfrm>
          <a:prstGeom prst="rect">
            <a:avLst/>
          </a:prstGeom>
          <a:solidFill>
            <a:srgbClr val="46121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69BA2-5DDA-165B-1DE0-3773B6884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64" y="315963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156082"/>
                </a:solidFill>
              </a:rPr>
              <a:t>Listening assessment in a military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67F06C-FE4F-39EB-9078-7AB19FC81723}"/>
              </a:ext>
            </a:extLst>
          </p:cNvPr>
          <p:cNvSpPr txBox="1"/>
          <p:nvPr/>
        </p:nvSpPr>
        <p:spPr>
          <a:xfrm>
            <a:off x="441618" y="2376214"/>
            <a:ext cx="113087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Listening assessment in a military context requires decisions about what aspects of communication we consider part of the construct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F331F5-9A2D-D62B-C707-91ACF184CA4B}"/>
              </a:ext>
            </a:extLst>
          </p:cNvPr>
          <p:cNvSpPr txBox="1">
            <a:spLocks/>
          </p:cNvSpPr>
          <p:nvPr/>
        </p:nvSpPr>
        <p:spPr>
          <a:xfrm>
            <a:off x="4600994" y="4151568"/>
            <a:ext cx="26852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600" b="1" dirty="0">
              <a:solidFill>
                <a:schemeClr val="bg1"/>
              </a:solidFill>
            </a:endParaRPr>
          </a:p>
          <a:p>
            <a:r>
              <a:rPr lang="en-GB" sz="3600" b="1" dirty="0">
                <a:solidFill>
                  <a:schemeClr val="bg1"/>
                </a:solidFill>
              </a:rPr>
              <a:t>Going twice?</a:t>
            </a:r>
          </a:p>
          <a:p>
            <a:r>
              <a:rPr lang="en-GB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E85BE5F-B17B-3277-8808-C44BD903FBE3}"/>
              </a:ext>
            </a:extLst>
          </p:cNvPr>
          <p:cNvSpPr txBox="1">
            <a:spLocks/>
          </p:cNvSpPr>
          <p:nvPr/>
        </p:nvSpPr>
        <p:spPr>
          <a:xfrm>
            <a:off x="3895442" y="4775457"/>
            <a:ext cx="44011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A1D459C-88D6-B7E3-1F6A-43EECDAFA66D}"/>
              </a:ext>
            </a:extLst>
          </p:cNvPr>
          <p:cNvSpPr txBox="1">
            <a:spLocks/>
          </p:cNvSpPr>
          <p:nvPr/>
        </p:nvSpPr>
        <p:spPr>
          <a:xfrm>
            <a:off x="4600995" y="3527679"/>
            <a:ext cx="268520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dirty="0">
                <a:solidFill>
                  <a:schemeClr val="bg1"/>
                </a:solidFill>
              </a:rPr>
              <a:t>Going once?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5DCDCF2-6B2A-254D-6EB6-B83CE58A7C69}"/>
              </a:ext>
            </a:extLst>
          </p:cNvPr>
          <p:cNvGrpSpPr/>
          <p:nvPr/>
        </p:nvGrpSpPr>
        <p:grpSpPr>
          <a:xfrm>
            <a:off x="2836412" y="5091942"/>
            <a:ext cx="6519174" cy="1325563"/>
            <a:chOff x="3189764" y="5050600"/>
            <a:chExt cx="6519174" cy="1325563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01B07AB9-23BE-7B17-2ED3-528295DC94C5}"/>
                </a:ext>
              </a:extLst>
            </p:cNvPr>
            <p:cNvSpPr txBox="1">
              <a:spLocks/>
            </p:cNvSpPr>
            <p:nvPr/>
          </p:nvSpPr>
          <p:spPr>
            <a:xfrm>
              <a:off x="3189764" y="5050600"/>
              <a:ext cx="6013997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GB" sz="4800" b="1" dirty="0">
                  <a:solidFill>
                    <a:srgbClr val="FF0000"/>
                  </a:solidFill>
                </a:rPr>
                <a:t>We are truly listening </a:t>
              </a:r>
            </a:p>
          </p:txBody>
        </p:sp>
        <p:pic>
          <p:nvPicPr>
            <p:cNvPr id="8" name="Picture 7" descr="Heart PNG, Heart Transparent Background - FreeIconsPNG">
              <a:extLst>
                <a:ext uri="{FF2B5EF4-FFF2-40B4-BE49-F238E27FC236}">
                  <a16:creationId xmlns:a16="http://schemas.microsoft.com/office/drawing/2014/main" id="{A839C531-EE74-204D-D7B3-D2B208AF45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65161" y="5376357"/>
              <a:ext cx="743777" cy="6740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066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13566</TotalTime>
  <Words>459</Words>
  <Application>Microsoft Office PowerPoint</Application>
  <PresentationFormat>Widescreen</PresentationFormat>
  <Paragraphs>150</Paragraphs>
  <Slides>22</Slides>
  <Notes>1</Notes>
  <HiddenSlides>5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Going once… going twice… sold?</vt:lpstr>
      <vt:lpstr>STANAG 6001 Listening Assessment: </vt:lpstr>
      <vt:lpstr>STANAG 6001  Listening Assessment: different approaches</vt:lpstr>
      <vt:lpstr>PowerPoint Presentation</vt:lpstr>
      <vt:lpstr>Different Administration Procedures</vt:lpstr>
      <vt:lpstr>Different Administration Procedures</vt:lpstr>
      <vt:lpstr>PowerPoint Presentation</vt:lpstr>
      <vt:lpstr>PowerPoint Presentation</vt:lpstr>
      <vt:lpstr>Listening Level 2  Test Try-out</vt:lpstr>
      <vt:lpstr>PowerPoint Presentation</vt:lpstr>
      <vt:lpstr>Preliminary findings</vt:lpstr>
      <vt:lpstr>Repeated Listening</vt:lpstr>
      <vt:lpstr>Results &amp;  main findings</vt:lpstr>
      <vt:lpstr>PowerPoint Presentation</vt:lpstr>
      <vt:lpstr>Observation</vt:lpstr>
      <vt:lpstr>Why allow a  second listening?</vt:lpstr>
      <vt:lpstr>Beyond Repeated Listening</vt:lpstr>
      <vt:lpstr>Our experience</vt:lpstr>
      <vt:lpstr>Reflection</vt:lpstr>
      <vt:lpstr>PowerPoint Presentation</vt:lpstr>
      <vt:lpstr>PowerPoint Presentation</vt:lpstr>
      <vt:lpstr>Listening assessment in a military context</vt:lpstr>
    </vt:vector>
  </TitlesOfParts>
  <Company>CDN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Going once… going twice… sold?</dc:title>
  <dc:creator>Brams Kris</dc:creator>
  <cp:lastModifiedBy>zs</cp:lastModifiedBy>
  <cp:revision>61</cp:revision>
  <dcterms:created xsi:type="dcterms:W3CDTF">2026-08-06T07:56:07Z</dcterms:created>
  <dcterms:modified xsi:type="dcterms:W3CDTF">2026-09-02T07:18:37Z</dcterms:modified>
</cp:coreProperties>
</file>