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52" d="100"/>
          <a:sy n="52" d="100"/>
        </p:scale>
        <p:origin x="8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20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>
          <a:xfrm>
            <a:off x="6236208" y="2944515"/>
            <a:ext cx="5394960" cy="1782786"/>
          </a:xfrm>
          <a:prstGeom prst="roundRect">
            <a:avLst/>
          </a:prstGeom>
          <a:solidFill>
            <a:srgbClr val="183758"/>
          </a:solidFill>
          <a:ln w="10160">
            <a:solidFill>
              <a:srgbClr val="2B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Rectangle 1"/>
          <p:cNvSpPr/>
          <p:nvPr/>
        </p:nvSpPr>
        <p:spPr>
          <a:xfrm>
            <a:off x="502920" y="438912"/>
            <a:ext cx="73152" cy="960120"/>
          </a:xfrm>
          <a:prstGeom prst="rect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49808" y="384048"/>
            <a:ext cx="1088136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1300" b="1">
                <a:solidFill>
                  <a:srgbClr val="D6A437"/>
                </a:solidFill>
                <a:latin typeface="Aptos Display"/>
              </a:defRPr>
            </a:pPr>
            <a:r>
              <a:t>NATO BILC STANAG 6001 TESTING WORKSHOP 2026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786384"/>
            <a:ext cx="2023311" cy="553998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000" b="1">
                <a:solidFill>
                  <a:srgbClr val="F8F9FB"/>
                </a:solidFill>
                <a:latin typeface="Aptos Display"/>
              </a:defRPr>
            </a:pPr>
            <a:r>
              <a:rPr dirty="0" smtClean="0"/>
              <a:t>P</a:t>
            </a:r>
            <a:r>
              <a:rPr lang="bs-Latn-BA" dirty="0" smtClean="0"/>
              <a:t>OSTERS</a:t>
            </a:r>
            <a:endParaRPr dirty="0"/>
          </a:p>
        </p:txBody>
      </p:sp>
      <p:sp>
        <p:nvSpPr>
          <p:cNvPr id="6" name="Rounded Rectangle 5"/>
          <p:cNvSpPr/>
          <p:nvPr/>
        </p:nvSpPr>
        <p:spPr>
          <a:xfrm>
            <a:off x="594360" y="1847088"/>
            <a:ext cx="5394960" cy="950976"/>
          </a:xfrm>
          <a:prstGeom prst="roundRect">
            <a:avLst/>
          </a:prstGeom>
          <a:solidFill>
            <a:srgbClr val="183758"/>
          </a:solidFill>
          <a:ln w="10160">
            <a:solidFill>
              <a:srgbClr val="2B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740664" y="2011680"/>
            <a:ext cx="429768" cy="429768"/>
          </a:xfrm>
          <a:prstGeom prst="ellipse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B203A"/>
                </a:solidFill>
                <a:latin typeface="Aptos"/>
              </a:defRPr>
            </a:pPr>
            <a:r>
              <a:rPr lang="bs-Latn-BA" dirty="0"/>
              <a:t>1</a:t>
            </a:r>
            <a:endParaRPr dirty="0"/>
          </a:p>
        </p:txBody>
      </p:sp>
      <p:sp>
        <p:nvSpPr>
          <p:cNvPr id="8" name="TextBox 7"/>
          <p:cNvSpPr txBox="1"/>
          <p:nvPr/>
        </p:nvSpPr>
        <p:spPr>
          <a:xfrm>
            <a:off x="1307592" y="1956816"/>
            <a:ext cx="4526280" cy="786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F8F9FB"/>
                </a:solidFill>
                <a:latin typeface="Aptos"/>
              </a:defRPr>
            </a:pPr>
            <a:r>
              <a:t>Fault lines and bridging concerns; Danish validity perspectives</a:t>
            </a:r>
          </a:p>
          <a:p>
            <a:pPr>
              <a:defRPr sz="1050" b="1">
                <a:solidFill>
                  <a:srgbClr val="D6A437"/>
                </a:solidFill>
                <a:latin typeface="Aptos"/>
              </a:defRPr>
            </a:pPr>
            <a:r>
              <a:t>Kåre Kildevang Jacobsen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594360" y="2980944"/>
            <a:ext cx="5394960" cy="950976"/>
          </a:xfrm>
          <a:prstGeom prst="roundRect">
            <a:avLst/>
          </a:prstGeom>
          <a:solidFill>
            <a:srgbClr val="183758"/>
          </a:solidFill>
          <a:ln w="10160">
            <a:solidFill>
              <a:srgbClr val="2B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40664" y="3145536"/>
            <a:ext cx="429768" cy="429768"/>
          </a:xfrm>
          <a:prstGeom prst="ellipse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B203A"/>
                </a:solidFill>
                <a:latin typeface="Aptos"/>
              </a:defRPr>
            </a:pPr>
            <a:r>
              <a:rPr lang="bs-Latn-BA" dirty="0" smtClean="0"/>
              <a:t>2</a:t>
            </a:r>
            <a:endParaRPr dirty="0"/>
          </a:p>
        </p:txBody>
      </p:sp>
      <p:sp>
        <p:nvSpPr>
          <p:cNvPr id="11" name="TextBox 10"/>
          <p:cNvSpPr txBox="1"/>
          <p:nvPr/>
        </p:nvSpPr>
        <p:spPr>
          <a:xfrm>
            <a:off x="6702552" y="3311513"/>
            <a:ext cx="4900594" cy="10284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spcAft>
                <a:spcPts val="400"/>
              </a:spcAft>
              <a:defRPr sz="1150" b="1">
                <a:solidFill>
                  <a:srgbClr val="F8F9FB"/>
                </a:solidFill>
                <a:latin typeface="Aptos"/>
              </a:defRPr>
            </a:pPr>
            <a:r>
              <a:rPr lang="en-US" dirty="0" smtClean="0"/>
              <a:t>Computer-delivered</a:t>
            </a:r>
            <a:r>
              <a:rPr lang="bs-Latn-BA" dirty="0" smtClean="0"/>
              <a:t> </a:t>
            </a:r>
            <a:r>
              <a:rPr lang="en-US" dirty="0" smtClean="0"/>
              <a:t>assessment</a:t>
            </a:r>
            <a:r>
              <a:rPr lang="bs-Latn-BA" dirty="0" smtClean="0"/>
              <a:t> </a:t>
            </a:r>
            <a:r>
              <a:rPr lang="en-US" dirty="0" smtClean="0"/>
              <a:t>of</a:t>
            </a:r>
            <a:r>
              <a:rPr lang="bs-Latn-BA" dirty="0" smtClean="0"/>
              <a:t> </a:t>
            </a:r>
            <a:r>
              <a:rPr lang="en-US" dirty="0" smtClean="0"/>
              <a:t>listening</a:t>
            </a:r>
            <a:r>
              <a:rPr lang="en-US" dirty="0"/>
              <a:t>: opportunities, </a:t>
            </a:r>
            <a:r>
              <a:rPr lang="en-US" dirty="0" smtClean="0"/>
              <a:t>challenges</a:t>
            </a:r>
            <a:r>
              <a:rPr lang="bs-Latn-BA" dirty="0" smtClean="0"/>
              <a:t> </a:t>
            </a:r>
            <a:r>
              <a:rPr lang="en-US" dirty="0" smtClean="0"/>
              <a:t>and </a:t>
            </a:r>
            <a:r>
              <a:rPr lang="en-US" dirty="0" err="1" smtClean="0"/>
              <a:t>bestpractices</a:t>
            </a:r>
            <a:r>
              <a:rPr lang="bs-Latn-BA" dirty="0" smtClean="0"/>
              <a:t> </a:t>
            </a:r>
            <a:r>
              <a:rPr lang="en-US" dirty="0" smtClean="0"/>
              <a:t>as </a:t>
            </a:r>
            <a:r>
              <a:rPr lang="en-US" dirty="0"/>
              <a:t>a part </a:t>
            </a:r>
            <a:r>
              <a:rPr lang="en-US" dirty="0" smtClean="0"/>
              <a:t>of</a:t>
            </a:r>
            <a:r>
              <a:rPr lang="bs-Latn-BA" dirty="0" smtClean="0"/>
              <a:t> </a:t>
            </a:r>
            <a:r>
              <a:rPr lang="en-US" dirty="0" smtClean="0"/>
              <a:t>the</a:t>
            </a:r>
            <a:r>
              <a:rPr lang="bs-Latn-BA" dirty="0" smtClean="0"/>
              <a:t> </a:t>
            </a:r>
            <a:r>
              <a:rPr lang="en-US" dirty="0" smtClean="0"/>
              <a:t>Hybrid system</a:t>
            </a:r>
            <a:r>
              <a:rPr lang="bs-Latn-BA" dirty="0" smtClean="0"/>
              <a:t> </a:t>
            </a:r>
            <a:r>
              <a:rPr lang="en-US" dirty="0" smtClean="0"/>
              <a:t>of</a:t>
            </a:r>
            <a:r>
              <a:rPr lang="bs-Latn-BA" dirty="0" smtClean="0"/>
              <a:t> </a:t>
            </a:r>
            <a:r>
              <a:rPr lang="en-US" dirty="0" smtClean="0"/>
              <a:t>testing </a:t>
            </a:r>
            <a:r>
              <a:rPr lang="en-US" dirty="0"/>
              <a:t>in </a:t>
            </a:r>
            <a:r>
              <a:rPr lang="en-US" dirty="0" smtClean="0"/>
              <a:t>accordance</a:t>
            </a:r>
            <a:r>
              <a:rPr lang="bs-Latn-BA" dirty="0" smtClean="0"/>
              <a:t> </a:t>
            </a:r>
            <a:r>
              <a:rPr lang="en-US" dirty="0" err="1" smtClean="0"/>
              <a:t>withSTANAG</a:t>
            </a:r>
            <a:r>
              <a:rPr lang="en-US" dirty="0" smtClean="0"/>
              <a:t> </a:t>
            </a:r>
            <a:r>
              <a:rPr lang="en-US" dirty="0"/>
              <a:t>6001 in </a:t>
            </a:r>
            <a:r>
              <a:rPr lang="en-US" dirty="0" smtClean="0"/>
              <a:t>the</a:t>
            </a:r>
            <a:r>
              <a:rPr lang="bs-Latn-BA" dirty="0" smtClean="0"/>
              <a:t> </a:t>
            </a:r>
            <a:r>
              <a:rPr lang="en-US" dirty="0" smtClean="0"/>
              <a:t>context</a:t>
            </a:r>
            <a:r>
              <a:rPr lang="bs-Latn-BA" dirty="0" smtClean="0"/>
              <a:t> </a:t>
            </a:r>
            <a:r>
              <a:rPr lang="en-US" dirty="0" smtClean="0"/>
              <a:t>of</a:t>
            </a:r>
            <a:r>
              <a:rPr lang="bs-Latn-BA" dirty="0" smtClean="0"/>
              <a:t> </a:t>
            </a:r>
            <a:r>
              <a:rPr lang="en-US" dirty="0" err="1" smtClean="0"/>
              <a:t>theCzech</a:t>
            </a:r>
            <a:r>
              <a:rPr lang="en-US" dirty="0" smtClean="0"/>
              <a:t> Republic</a:t>
            </a:r>
            <a:endParaRPr lang="bs-Latn-BA" dirty="0" smtClean="0"/>
          </a:p>
          <a:p>
            <a:pPr>
              <a:spcAft>
                <a:spcPts val="400"/>
              </a:spcAft>
              <a:defRPr sz="1150" b="1">
                <a:solidFill>
                  <a:srgbClr val="F8F9FB"/>
                </a:solidFill>
                <a:latin typeface="Aptos"/>
              </a:defRPr>
            </a:pPr>
            <a:r>
              <a:rPr dirty="0" smtClean="0"/>
              <a:t>Jan </a:t>
            </a:r>
            <a:r>
              <a:rPr dirty="0" err="1" smtClean="0"/>
              <a:t>Křivka</a:t>
            </a:r>
            <a:r>
              <a:rPr dirty="0" smtClean="0"/>
              <a:t> &amp; Irena </a:t>
            </a:r>
            <a:r>
              <a:rPr dirty="0" err="1" smtClean="0"/>
              <a:t>Obručová</a:t>
            </a:r>
            <a:endParaRPr dirty="0"/>
          </a:p>
        </p:txBody>
      </p:sp>
      <p:sp>
        <p:nvSpPr>
          <p:cNvPr id="12" name="Rounded Rectangle 11"/>
          <p:cNvSpPr/>
          <p:nvPr/>
        </p:nvSpPr>
        <p:spPr>
          <a:xfrm>
            <a:off x="594360" y="4114800"/>
            <a:ext cx="5394960" cy="950976"/>
          </a:xfrm>
          <a:prstGeom prst="roundRect">
            <a:avLst/>
          </a:prstGeom>
          <a:solidFill>
            <a:srgbClr val="183758"/>
          </a:solidFill>
          <a:ln w="10160">
            <a:solidFill>
              <a:srgbClr val="2B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740664" y="4279392"/>
            <a:ext cx="429768" cy="429768"/>
          </a:xfrm>
          <a:prstGeom prst="ellipse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B203A"/>
                </a:solidFill>
                <a:latin typeface="Aptos"/>
              </a:defRPr>
            </a:pPr>
            <a:r>
              <a:rPr lang="bs-Latn-BA" dirty="0" smtClean="0"/>
              <a:t>3</a:t>
            </a:r>
            <a:endParaRPr dirty="0"/>
          </a:p>
        </p:txBody>
      </p:sp>
      <p:sp>
        <p:nvSpPr>
          <p:cNvPr id="14" name="TextBox 13"/>
          <p:cNvSpPr txBox="1"/>
          <p:nvPr/>
        </p:nvSpPr>
        <p:spPr>
          <a:xfrm>
            <a:off x="1307592" y="4224528"/>
            <a:ext cx="4526280" cy="5052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F8F9FB"/>
                </a:solidFill>
                <a:latin typeface="Aptos"/>
              </a:defRPr>
            </a:pPr>
            <a:r>
              <a:rPr dirty="0"/>
              <a:t>Contrived Listening – Level 1 Item</a:t>
            </a:r>
          </a:p>
          <a:p>
            <a:pPr>
              <a:defRPr sz="1050" b="1">
                <a:solidFill>
                  <a:srgbClr val="D6A437"/>
                </a:solidFill>
                <a:latin typeface="Aptos"/>
              </a:defRPr>
            </a:pPr>
            <a:r>
              <a:rPr dirty="0" err="1" smtClean="0"/>
              <a:t>Demydko</a:t>
            </a:r>
            <a:r>
              <a:rPr lang="bs-Latn-BA" smtClean="0"/>
              <a:t> Dmytro</a:t>
            </a:r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594360" y="5248656"/>
            <a:ext cx="5394960" cy="950976"/>
          </a:xfrm>
          <a:prstGeom prst="roundRect">
            <a:avLst/>
          </a:prstGeom>
          <a:solidFill>
            <a:srgbClr val="183758"/>
          </a:solidFill>
          <a:ln w="10160">
            <a:solidFill>
              <a:srgbClr val="2B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740664" y="5413248"/>
            <a:ext cx="429768" cy="429768"/>
          </a:xfrm>
          <a:prstGeom prst="ellipse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B203A"/>
                </a:solidFill>
                <a:latin typeface="Aptos"/>
              </a:defRPr>
            </a:pPr>
            <a:r>
              <a:rPr lang="bs-Latn-BA" dirty="0" smtClean="0"/>
              <a:t>4</a:t>
            </a:r>
            <a:endParaRPr dirty="0"/>
          </a:p>
        </p:txBody>
      </p:sp>
      <p:sp>
        <p:nvSpPr>
          <p:cNvPr id="17" name="TextBox 16"/>
          <p:cNvSpPr txBox="1"/>
          <p:nvPr/>
        </p:nvSpPr>
        <p:spPr>
          <a:xfrm>
            <a:off x="1307592" y="5358384"/>
            <a:ext cx="4526280" cy="7863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50" b="1">
                <a:solidFill>
                  <a:srgbClr val="F8F9FB"/>
                </a:solidFill>
                <a:latin typeface="Aptos"/>
              </a:defRPr>
            </a:pPr>
            <a:r>
              <a:t>Pilot or Passenger: Test-Flying an LLM Workflow for the SIB Listening Item Analysis</a:t>
            </a:r>
          </a:p>
          <a:p>
            <a:pPr>
              <a:defRPr sz="1050" b="1">
                <a:solidFill>
                  <a:srgbClr val="D6A437"/>
                </a:solidFill>
                <a:latin typeface="Aptos"/>
              </a:defRPr>
            </a:pPr>
            <a:r>
              <a:t>Marju Laurits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36208" y="1536339"/>
            <a:ext cx="5394960" cy="1243584"/>
          </a:xfrm>
          <a:prstGeom prst="roundRect">
            <a:avLst/>
          </a:prstGeom>
          <a:solidFill>
            <a:srgbClr val="183758"/>
          </a:solidFill>
          <a:ln w="10160">
            <a:solidFill>
              <a:srgbClr val="2B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6345936" y="2011680"/>
            <a:ext cx="429768" cy="429768"/>
          </a:xfrm>
          <a:prstGeom prst="ellipse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B203A"/>
                </a:solidFill>
                <a:latin typeface="Aptos"/>
              </a:defRPr>
            </a:pPr>
            <a:r>
              <a:rPr lang="bs-Latn-BA" dirty="0" smtClean="0"/>
              <a:t>5</a:t>
            </a:r>
            <a:endParaRPr dirty="0"/>
          </a:p>
        </p:txBody>
      </p:sp>
      <p:sp>
        <p:nvSpPr>
          <p:cNvPr id="20" name="TextBox 19"/>
          <p:cNvSpPr txBox="1"/>
          <p:nvPr/>
        </p:nvSpPr>
        <p:spPr>
          <a:xfrm>
            <a:off x="6903720" y="1609344"/>
            <a:ext cx="4526280" cy="107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150" b="1">
                <a:solidFill>
                  <a:srgbClr val="F8F9FB"/>
                </a:solidFill>
                <a:latin typeface="Aptos"/>
              </a:defRPr>
            </a:pPr>
            <a:r>
              <a:rPr dirty="0"/>
              <a:t>Bringing LISTENING into Focus: How task format may shape what evidence is observable</a:t>
            </a:r>
          </a:p>
          <a:p>
            <a:pPr>
              <a:defRPr sz="1050" b="1">
                <a:solidFill>
                  <a:srgbClr val="D6A437"/>
                </a:solidFill>
                <a:latin typeface="Aptos"/>
              </a:defRPr>
            </a:pPr>
            <a:r>
              <a:rPr dirty="0"/>
              <a:t>Maureen Sims</a:t>
            </a:r>
          </a:p>
        </p:txBody>
      </p:sp>
      <p:sp>
        <p:nvSpPr>
          <p:cNvPr id="22" name="Oval 21"/>
          <p:cNvSpPr/>
          <p:nvPr/>
        </p:nvSpPr>
        <p:spPr>
          <a:xfrm>
            <a:off x="6345936" y="3529584"/>
            <a:ext cx="429768" cy="429768"/>
          </a:xfrm>
          <a:prstGeom prst="ellipse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B203A"/>
                </a:solidFill>
                <a:latin typeface="Aptos"/>
              </a:defRPr>
            </a:pPr>
            <a:r>
              <a:rPr lang="bs-Latn-BA" dirty="0" smtClean="0"/>
              <a:t>6</a:t>
            </a:r>
            <a:endParaRPr dirty="0"/>
          </a:p>
        </p:txBody>
      </p:sp>
      <p:sp>
        <p:nvSpPr>
          <p:cNvPr id="23" name="TextBox 22"/>
          <p:cNvSpPr txBox="1"/>
          <p:nvPr/>
        </p:nvSpPr>
        <p:spPr>
          <a:xfrm>
            <a:off x="1316736" y="3145536"/>
            <a:ext cx="4526280" cy="107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F8F9FB"/>
                </a:solidFill>
                <a:latin typeface="Aptos"/>
              </a:defRPr>
            </a:pPr>
            <a:r>
              <a:rPr dirty="0"/>
              <a:t>Authentic versus Scripted</a:t>
            </a:r>
          </a:p>
          <a:p>
            <a:pPr>
              <a:defRPr sz="1050" b="1">
                <a:solidFill>
                  <a:srgbClr val="D6A437"/>
                </a:solidFill>
                <a:latin typeface="Aptos"/>
              </a:defRPr>
            </a:pPr>
            <a:r>
              <a:rPr dirty="0"/>
              <a:t>Maria </a:t>
            </a:r>
            <a:r>
              <a:rPr dirty="0" err="1"/>
              <a:t>Celusnakova</a:t>
            </a:r>
            <a:r>
              <a:rPr dirty="0"/>
              <a:t> &amp; Zuzana </a:t>
            </a:r>
            <a:r>
              <a:rPr dirty="0" err="1"/>
              <a:t>Husarikova</a:t>
            </a:r>
            <a:endParaRPr dirty="0"/>
          </a:p>
        </p:txBody>
      </p:sp>
      <p:sp>
        <p:nvSpPr>
          <p:cNvPr id="24" name="Rounded Rectangle 23"/>
          <p:cNvSpPr/>
          <p:nvPr/>
        </p:nvSpPr>
        <p:spPr>
          <a:xfrm>
            <a:off x="6199632" y="4882896"/>
            <a:ext cx="5394960" cy="1243584"/>
          </a:xfrm>
          <a:prstGeom prst="roundRect">
            <a:avLst/>
          </a:prstGeom>
          <a:solidFill>
            <a:srgbClr val="183758"/>
          </a:solidFill>
          <a:ln w="10160">
            <a:solidFill>
              <a:srgbClr val="2B4E7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6345936" y="5047488"/>
            <a:ext cx="429768" cy="429768"/>
          </a:xfrm>
          <a:prstGeom prst="ellipse">
            <a:avLst/>
          </a:prstGeom>
          <a:solidFill>
            <a:srgbClr val="D6A43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000" b="1">
                <a:solidFill>
                  <a:srgbClr val="0B203A"/>
                </a:solidFill>
                <a:latin typeface="Aptos"/>
              </a:defRPr>
            </a:pPr>
            <a:r>
              <a:rPr lang="bs-Latn-BA" dirty="0" smtClean="0"/>
              <a:t>7</a:t>
            </a:r>
            <a:endParaRPr dirty="0"/>
          </a:p>
        </p:txBody>
      </p:sp>
      <p:sp>
        <p:nvSpPr>
          <p:cNvPr id="26" name="TextBox 25"/>
          <p:cNvSpPr txBox="1"/>
          <p:nvPr/>
        </p:nvSpPr>
        <p:spPr>
          <a:xfrm>
            <a:off x="6912864" y="4992624"/>
            <a:ext cx="4526280" cy="107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  <a:defRPr sz="1300" b="1">
                <a:solidFill>
                  <a:srgbClr val="F8F9FB"/>
                </a:solidFill>
                <a:latin typeface="Aptos"/>
              </a:defRPr>
            </a:pPr>
            <a:r>
              <a:t>Remote Listening Language Assessments</a:t>
            </a:r>
          </a:p>
          <a:p>
            <a:pPr>
              <a:defRPr sz="1050" b="1">
                <a:solidFill>
                  <a:srgbClr val="D6A437"/>
                </a:solidFill>
                <a:latin typeface="Aptos"/>
              </a:defRPr>
            </a:pPr>
            <a:r>
              <a:t>Judith Anderson &amp; Gemma Pearson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348189" y="6510528"/>
            <a:ext cx="3246403" cy="2308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>
              <a:defRPr sz="900">
                <a:solidFill>
                  <a:srgbClr val="B9C6D5"/>
                </a:solidFill>
                <a:latin typeface="Aptos"/>
              </a:defRPr>
            </a:pPr>
            <a:r>
              <a:rPr dirty="0"/>
              <a:t>Sarajevo • Bosnia and Herzegovina • </a:t>
            </a:r>
            <a:r>
              <a:rPr lang="bs-Latn-BA" dirty="0"/>
              <a:t>1</a:t>
            </a:r>
            <a:r>
              <a:rPr dirty="0" smtClean="0"/>
              <a:t> </a:t>
            </a:r>
            <a:r>
              <a:rPr dirty="0"/>
              <a:t>– </a:t>
            </a:r>
            <a:r>
              <a:rPr lang="bs-Latn-BA" dirty="0" smtClean="0"/>
              <a:t>3</a:t>
            </a:r>
            <a:r>
              <a:rPr dirty="0" smtClean="0"/>
              <a:t> </a:t>
            </a:r>
            <a:r>
              <a:rPr dirty="0"/>
              <a:t>September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</TotalTime>
  <Words>130</Words>
  <Application>Microsoft Office PowerPoint</Application>
  <PresentationFormat>Widescreen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zs</dc:creator>
  <cp:keywords/>
  <dc:description>generated using python-pptx</dc:description>
  <cp:lastModifiedBy>zs</cp:lastModifiedBy>
  <cp:revision>3</cp:revision>
  <dcterms:created xsi:type="dcterms:W3CDTF">2013-01-27T09:14:16Z</dcterms:created>
  <dcterms:modified xsi:type="dcterms:W3CDTF">2026-09-02T06:10:45Z</dcterms:modified>
  <cp:category/>
</cp:coreProperties>
</file>