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2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76CBA-9172-AEC8-EBE8-C9E18C3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DCD3E2-90A9-7C80-75DA-7FD16C3761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C76B09-CCDA-8293-B650-9A52ECFA8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B688A3-A09B-A9DD-CA21-AF9EF0A54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92433E-5DD9-C709-E122-2F6600C5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5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610B-E6C6-A61A-9824-B16E64255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12A87-8460-37EA-29DF-8C9524679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091AD7-3563-BB2B-4C3C-B0051747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CDED0-68DF-9392-3EB2-0AFD994D7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7A334-E7CF-170B-8907-22ED2B84A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387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64C2-7B5E-5486-12DC-066349873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57870B-0907-9D53-32D6-6BE0F2DF7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EE663A-E5C7-D0F3-E156-8C1B7028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E5CB5-C08A-C461-0BC1-6BCF89973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828C4-249D-0098-2244-00C28EBAC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82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8BAF0-8E6C-B5DA-9F31-E6408DEE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90A0C-24E8-A366-E966-62C0A9FB45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6996D8-1FE4-3AAA-110A-8523CA422F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231A9B-A649-B20F-6E9C-B5C367A8F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FFFF1-D06C-B21F-5049-DFE0DE7A5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0E4D70-BD4A-321A-6527-7E6196BA3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56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A133C-23EB-4419-C409-0D7E16D5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C8F871-B676-ABD0-E045-427C6E91E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A5CFC9-12D0-EAEF-A1FF-DC4E47CB0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9D8A30-DDCD-2229-D417-4DE8E0B41D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E5C4EA-4D48-F2B0-AFCF-1C6698F38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9544D2-260D-4DEB-B80E-A2750AB22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07666-EF8D-CD07-9005-71C50B7B2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D865B8-4B09-9B40-5926-76CE46040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2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51D14-69A8-6CA0-F470-696F9E319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A1F737-78E0-C620-9FC3-E32CB1522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CD17F3-87CE-638F-66BA-1CCD659F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EBC553-2FC8-0454-1160-0DB46F9CB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60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85ADC6-9976-3198-7910-68A0307A1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5AC565-2D37-55B3-1C8E-F9DFB8838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27466-9577-FA9E-1BA4-7D972B733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50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88466-01AB-CD03-8A5D-631828BDC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C8BD8-3192-09E4-BA25-286CAB3A79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DA3A4-CB62-8FB2-AD32-EB47AD6266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22BC2E-8C38-21E8-7DE6-058DA2DE4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AA7BD-DECE-D611-F585-7156E24B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3BE2B4-3E08-B009-C951-DB401A11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8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B0B58-F2F2-DED7-D44B-A41C62C204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A4B767-1DBF-98E4-FC22-25E13EE66B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B8FDB-6808-C225-D494-7C75B642DF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57C89A-C50B-0CD2-B78E-E644D7939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ADB270-DCEB-BBEA-EC2D-C1581D72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00D6E-2112-C846-B3F9-6754A38A4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6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893A2-F30D-3F03-36E3-0CAF0D9AF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CAE23-C096-AFF1-F811-2291822EA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0D7F65-0494-D628-5708-4BD2B4939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7CB8-F1C4-1DC8-8179-D8D068C09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46299-0537-F72A-1AF2-E4AEF3B42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458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EA4393-A860-2AC5-6D11-71BFE13463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53498A-3CCD-2115-9C98-E501AEA561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59D98-FA5A-6E4D-DEAA-34294D25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23070-FF15-E685-209D-534A6EC88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38B4D-CB0F-F154-6016-8D04513D9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774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50004-1796-737D-B576-8545F5627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F841A-0BAE-FB53-20D9-E575B74E4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2C6F75-D57D-65FB-B0A9-003C97E6D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999D9-36A0-48B8-A583-7A0236C896F5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530E8-26C7-8D10-7C31-4765E7EC67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95A76-C294-4626-796C-47DBB0EF32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D22776-DD0A-499C-BE47-7B019F6D7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95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7F9823D-7022-28FA-BEDF-4F721305D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2169523"/>
              </p:ext>
            </p:extLst>
          </p:nvPr>
        </p:nvGraphicFramePr>
        <p:xfrm>
          <a:off x="2995612" y="1938813"/>
          <a:ext cx="6200775" cy="4597400"/>
        </p:xfrm>
        <a:graphic>
          <a:graphicData uri="http://schemas.openxmlformats.org/drawingml/2006/table">
            <a:tbl>
              <a:tblPr firstRow="1" firstCol="1" bandRow="1"/>
              <a:tblGrid>
                <a:gridCol w="1812925">
                  <a:extLst>
                    <a:ext uri="{9D8B030D-6E8A-4147-A177-3AD203B41FA5}">
                      <a16:colId xmlns:a16="http://schemas.microsoft.com/office/drawing/2014/main" val="692753378"/>
                    </a:ext>
                  </a:extLst>
                </a:gridCol>
                <a:gridCol w="4387850">
                  <a:extLst>
                    <a:ext uri="{9D8B030D-6E8A-4147-A177-3AD203B41FA5}">
                      <a16:colId xmlns:a16="http://schemas.microsoft.com/office/drawing/2014/main" val="1549118966"/>
                    </a:ext>
                  </a:extLst>
                </a:gridCol>
              </a:tblGrid>
              <a:tr h="304802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400" b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Date</a:t>
                      </a:r>
                      <a:endParaRPr lang="en-US" sz="1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400" b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Event</a:t>
                      </a:r>
                      <a:endParaRPr lang="en-US" sz="14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9901337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1-19 March 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just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Advanced Language Testing Seminar (ALTS),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ACT.658.11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just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Partner Language Training Center Europe; Garmisch, Germany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7705646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19-30 April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Language Testing Seminar (LTS),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ACT.647.39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Partner Language Training Center Europe; Garmisch, Germany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168570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o/a 10 – 14 May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BILC Conference,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ACT.212.67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Location: Tbilisi Theme: TBD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3243809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8-17 June 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Language Standards &amp; Assessment Seminar (LSAS),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 648.31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Partner Language Training Center Europe; Garmisch, Germany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804760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13-30 July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Language Testing Seminar (LTS),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ACT.647.40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Partner Language Training Center Europe; Garmisch, Germany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4050010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o/a 6-10 September 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STANAG 6001 Testing Workshop,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ACT.212.68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Location: Germany / Theme: TBD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5135619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o/a 11-15 October 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BILC Professional Seminar,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ACT.212.69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Location: TBD / Theme:  TBD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966168"/>
                  </a:ext>
                </a:extLst>
              </a:tr>
              <a:tr h="28889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 October – 19 November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NATO Writing Strategies Course (fully online),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657014"/>
                  </a:ext>
                </a:extLst>
              </a:tr>
              <a:tr h="463829">
                <a:tc>
                  <a:txBody>
                    <a:bodyPr/>
                    <a:lstStyle/>
                    <a:p>
                      <a:pPr marL="0" marR="0" indent="-228600" algn="ctr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 November-9 December </a:t>
                      </a:r>
                    </a:p>
                  </a:txBody>
                  <a:tcPr marL="73025" marR="73025" marT="54610" marB="54610" anchor="ctr">
                    <a:lnL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Language Standards &amp; Assessment Seminar (LSAS), </a:t>
                      </a:r>
                      <a:r>
                        <a:rPr lang="en-US" sz="1200" i="1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ACT 648.32</a:t>
                      </a:r>
                      <a:endParaRPr lang="en-US" sz="1200" kern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0" marR="0" indent="-228600" algn="l">
                        <a:buNone/>
                      </a:pPr>
                      <a:r>
                        <a:rPr lang="en-US" sz="1200" kern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Partner Language Training Center Europe; Garmisch, Germany</a:t>
                      </a:r>
                    </a:p>
                  </a:txBody>
                  <a:tcPr marL="73025" marR="73025" marT="54610" marB="5461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7854484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CDDE4D0D-EAD4-5F6F-D13F-ECB6DD0E2A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544" y="395097"/>
            <a:ext cx="1490726" cy="98859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Rectangle 11">
            <a:extLst>
              <a:ext uri="{FF2B5EF4-FFF2-40B4-BE49-F238E27FC236}">
                <a16:creationId xmlns:a16="http://schemas.microsoft.com/office/drawing/2014/main" id="{51CE099B-F3D1-56AD-5F16-56103A19A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6DAB9069-4E2C-D2E0-095B-34F332C8E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4775" y="124637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Bureau for International Language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Co-ordination (BILC)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2027 Calendar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draft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83FD25-3A7C-6261-D786-F06156C8F287}"/>
              </a:ext>
            </a:extLst>
          </p:cNvPr>
          <p:cNvSpPr>
            <a:spLocks noChangeArrowheads="1" noChangeShapeType="1"/>
          </p:cNvSpPr>
          <p:nvPr/>
        </p:nvSpPr>
        <p:spPr bwMode="auto">
          <a:xfrm>
            <a:off x="3891515" y="239784"/>
            <a:ext cx="4433777" cy="681252"/>
          </a:xfrm>
          <a:prstGeom prst="rect">
            <a:avLst/>
          </a:prstGeom>
          <a:solidFill>
            <a:srgbClr val="0000FF"/>
          </a:solidFill>
          <a:ln w="38100" algn="in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rot="0" vert="horz" wrap="square" lIns="36576" tIns="36576" rIns="36576" bIns="36576" anchor="t" anchorCtr="0" upright="1">
            <a:no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19" name="Picture 18" descr="bilc logo">
            <a:extLst>
              <a:ext uri="{FF2B5EF4-FFF2-40B4-BE49-F238E27FC236}">
                <a16:creationId xmlns:a16="http://schemas.microsoft.com/office/drawing/2014/main" id="{D055050B-9737-B688-F27E-D926E9B1B6B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437" b="13281"/>
          <a:stretch>
            <a:fillRect/>
          </a:stretch>
        </p:blipFill>
        <p:spPr bwMode="auto">
          <a:xfrm>
            <a:off x="5697279" y="395097"/>
            <a:ext cx="797442" cy="43951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F5CF26F-4B8B-1FD3-1A00-A810443D52E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28772" y="2242811"/>
            <a:ext cx="505006" cy="49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563FA4-C1E8-394C-1870-26065DBFA08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3649" y="2782045"/>
            <a:ext cx="505006" cy="49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C23B08-E42C-15CE-BDBC-543F801CD68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5038" y="3633911"/>
            <a:ext cx="505006" cy="49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606EEC-250D-C02D-4D84-6F6A465A69AB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6691" y="4235834"/>
            <a:ext cx="505006" cy="49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98D5EA-882B-3BDF-7754-4E5B589D1A9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83765" y="6087622"/>
            <a:ext cx="526280" cy="520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B40EE10-3D59-C708-965B-90FADBCD403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05038" y="5543331"/>
            <a:ext cx="505006" cy="499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1799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189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Garza, Peggy A Ms CIV</dc:creator>
  <cp:lastModifiedBy>Garza, Peggy A Ms CIV</cp:lastModifiedBy>
  <cp:revision>8</cp:revision>
  <dcterms:created xsi:type="dcterms:W3CDTF">2026-08-25T17:23:35Z</dcterms:created>
  <dcterms:modified xsi:type="dcterms:W3CDTF">2026-08-27T15:33:10Z</dcterms:modified>
</cp:coreProperties>
</file>