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embeddedFontLst>
    <p:embeddedFont>
      <p:font typeface="Monda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gKgS0FcAtV4nx+X+R4g6OjgxzD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da-bold.fntdata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87162b32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f87162b324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7" l="0" r="0" t="-777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flipH="1">
            <a:off x="10273278" y="5039691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9295205" y="0"/>
                </a:moveTo>
                <a:lnTo>
                  <a:pt x="0" y="0"/>
                </a:lnTo>
                <a:lnTo>
                  <a:pt x="0" y="5948932"/>
                </a:lnTo>
                <a:lnTo>
                  <a:pt x="9295205" y="5948932"/>
                </a:lnTo>
                <a:lnTo>
                  <a:pt x="929520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 flipH="1" rot="10800000">
            <a:off x="-1280483" y="-701623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0" y="5948932"/>
                </a:moveTo>
                <a:lnTo>
                  <a:pt x="9295205" y="5948932"/>
                </a:lnTo>
                <a:lnTo>
                  <a:pt x="9295205" y="0"/>
                </a:lnTo>
                <a:lnTo>
                  <a:pt x="0" y="0"/>
                </a:lnTo>
                <a:lnTo>
                  <a:pt x="0" y="59489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14790631" y="-3420266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1"/>
                </a:lnTo>
                <a:lnTo>
                  <a:pt x="0" y="7775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-646086" y="6399494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2"/>
                </a:lnTo>
                <a:lnTo>
                  <a:pt x="0" y="7775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2399768" y="1358914"/>
            <a:ext cx="13488600" cy="8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2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BILC SHARED ITEM BANK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Progress Update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NATO BILC Testing Workshop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Sarajevo 2026</a:t>
            </a:r>
            <a:endParaRPr/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00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Merit Kompus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Shared Item Bank WG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7" l="0" r="0" t="-777"/>
            </a:stretch>
          </a:blipFill>
          <a:ln>
            <a:noFill/>
          </a:ln>
        </p:spPr>
      </p:sp>
      <p:sp>
        <p:nvSpPr>
          <p:cNvPr id="95" name="Google Shape;95;p2"/>
          <p:cNvSpPr/>
          <p:nvPr/>
        </p:nvSpPr>
        <p:spPr>
          <a:xfrm flipH="1">
            <a:off x="10273278" y="5039691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9295205" y="0"/>
                </a:moveTo>
                <a:lnTo>
                  <a:pt x="0" y="0"/>
                </a:lnTo>
                <a:lnTo>
                  <a:pt x="0" y="5948932"/>
                </a:lnTo>
                <a:lnTo>
                  <a:pt x="9295205" y="5948932"/>
                </a:lnTo>
                <a:lnTo>
                  <a:pt x="929520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2"/>
          <p:cNvSpPr/>
          <p:nvPr/>
        </p:nvSpPr>
        <p:spPr>
          <a:xfrm flipH="1" rot="10800000">
            <a:off x="-1280483" y="-701623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0" y="5948932"/>
                </a:moveTo>
                <a:lnTo>
                  <a:pt x="9295205" y="5948932"/>
                </a:lnTo>
                <a:lnTo>
                  <a:pt x="9295205" y="0"/>
                </a:lnTo>
                <a:lnTo>
                  <a:pt x="0" y="0"/>
                </a:lnTo>
                <a:lnTo>
                  <a:pt x="0" y="59489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2"/>
          <p:cNvSpPr/>
          <p:nvPr/>
        </p:nvSpPr>
        <p:spPr>
          <a:xfrm>
            <a:off x="14790631" y="-3420266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1"/>
                </a:lnTo>
                <a:lnTo>
                  <a:pt x="0" y="7775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2"/>
          <p:cNvSpPr/>
          <p:nvPr/>
        </p:nvSpPr>
        <p:spPr>
          <a:xfrm>
            <a:off x="-646086" y="6399494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2"/>
                </a:lnTo>
                <a:lnTo>
                  <a:pt x="0" y="7775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2"/>
          <p:cNvSpPr/>
          <p:nvPr/>
        </p:nvSpPr>
        <p:spPr>
          <a:xfrm>
            <a:off x="4118951" y="2673349"/>
            <a:ext cx="11035816" cy="6167218"/>
          </a:xfrm>
          <a:custGeom>
            <a:rect b="b" l="l" r="r" t="t"/>
            <a:pathLst>
              <a:path extrusionOk="0" h="6167218" w="11035816">
                <a:moveTo>
                  <a:pt x="0" y="0"/>
                </a:moveTo>
                <a:lnTo>
                  <a:pt x="11035816" y="0"/>
                </a:lnTo>
                <a:lnTo>
                  <a:pt x="11035816" y="6167217"/>
                </a:lnTo>
                <a:lnTo>
                  <a:pt x="0" y="6167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5460" l="0" r="-8934" t="-10529"/>
            </a:stretch>
          </a:blipFill>
          <a:ln>
            <a:noFill/>
          </a:ln>
        </p:spPr>
      </p:sp>
      <p:sp>
        <p:nvSpPr>
          <p:cNvPr id="100" name="Google Shape;100;p2"/>
          <p:cNvSpPr txBox="1"/>
          <p:nvPr/>
        </p:nvSpPr>
        <p:spPr>
          <a:xfrm>
            <a:off x="928941" y="3055818"/>
            <a:ext cx="4876357" cy="6601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364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Canada</a:t>
            </a:r>
            <a:endParaRPr/>
          </a:p>
          <a:p>
            <a:pPr indent="0" lvl="0" marL="0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Croatia</a:t>
            </a:r>
            <a:endParaRPr/>
          </a:p>
          <a:p>
            <a:pPr indent="0" lvl="0" marL="0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Estonia</a:t>
            </a:r>
            <a:endParaRPr/>
          </a:p>
          <a:p>
            <a:pPr indent="0" lvl="0" marL="0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Latvia</a:t>
            </a:r>
            <a:endParaRPr/>
          </a:p>
          <a:p>
            <a:pPr indent="0" lvl="0" marL="0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Romania</a:t>
            </a:r>
            <a:endParaRPr/>
          </a:p>
          <a:p>
            <a:pPr indent="0" lvl="0" marL="0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Slovenia</a:t>
            </a:r>
            <a:endParaRPr/>
          </a:p>
          <a:p>
            <a:pPr indent="0" lvl="0" marL="0" marR="0" rtl="0" algn="just">
              <a:lnSpc>
                <a:spcPct val="1407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688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90376" y="727723"/>
            <a:ext cx="10969307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This is Us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7" l="0" r="0" t="-777"/>
            </a:stretch>
          </a:blipFill>
          <a:ln>
            <a:noFill/>
          </a:ln>
        </p:spPr>
      </p:sp>
      <p:sp>
        <p:nvSpPr>
          <p:cNvPr id="107" name="Google Shape;107;p3"/>
          <p:cNvSpPr/>
          <p:nvPr/>
        </p:nvSpPr>
        <p:spPr>
          <a:xfrm flipH="1">
            <a:off x="10273278" y="5039691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9295205" y="0"/>
                </a:moveTo>
                <a:lnTo>
                  <a:pt x="0" y="0"/>
                </a:lnTo>
                <a:lnTo>
                  <a:pt x="0" y="5948932"/>
                </a:lnTo>
                <a:lnTo>
                  <a:pt x="9295205" y="5948932"/>
                </a:lnTo>
                <a:lnTo>
                  <a:pt x="929520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3"/>
          <p:cNvSpPr/>
          <p:nvPr/>
        </p:nvSpPr>
        <p:spPr>
          <a:xfrm flipH="1" rot="10800000">
            <a:off x="-1280483" y="-701623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0" y="5948932"/>
                </a:moveTo>
                <a:lnTo>
                  <a:pt x="9295205" y="5948932"/>
                </a:lnTo>
                <a:lnTo>
                  <a:pt x="9295205" y="0"/>
                </a:lnTo>
                <a:lnTo>
                  <a:pt x="0" y="0"/>
                </a:lnTo>
                <a:lnTo>
                  <a:pt x="0" y="59489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3"/>
          <p:cNvSpPr/>
          <p:nvPr/>
        </p:nvSpPr>
        <p:spPr>
          <a:xfrm>
            <a:off x="14790631" y="-3420266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1"/>
                </a:lnTo>
                <a:lnTo>
                  <a:pt x="0" y="7775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3"/>
          <p:cNvSpPr/>
          <p:nvPr/>
        </p:nvSpPr>
        <p:spPr>
          <a:xfrm>
            <a:off x="-646086" y="6399494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2"/>
                </a:lnTo>
                <a:lnTo>
                  <a:pt x="0" y="7775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3"/>
          <p:cNvSpPr txBox="1"/>
          <p:nvPr/>
        </p:nvSpPr>
        <p:spPr>
          <a:xfrm>
            <a:off x="1506336" y="3900777"/>
            <a:ext cx="15275400" cy="6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06156" lvl="1" marL="1012313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688"/>
              <a:buFont typeface="Arial"/>
              <a:buChar char="•"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Project launched in 2020 with seven nations</a:t>
            </a:r>
            <a:endParaRPr/>
          </a:p>
          <a:p>
            <a:pPr indent="-506156" lvl="1" marL="1012313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688"/>
              <a:buFont typeface="Arial"/>
              <a:buChar char="•"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Online collaboration,development and moderation</a:t>
            </a:r>
            <a:endParaRPr/>
          </a:p>
          <a:p>
            <a:pPr indent="-506156" lvl="1" marL="1012313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688"/>
              <a:buFont typeface="Arial"/>
              <a:buChar char="•"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2020–2021: Foundations and test specifications</a:t>
            </a:r>
            <a:endParaRPr/>
          </a:p>
          <a:p>
            <a:pPr indent="-506156" lvl="1" marL="1012313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688"/>
              <a:buFont typeface="Arial"/>
              <a:buChar char="•"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2024: Reading phase completed</a:t>
            </a:r>
            <a:endParaRPr/>
          </a:p>
          <a:p>
            <a:pPr indent="-506156" lvl="1" marL="1012313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688"/>
              <a:buFont typeface="Arial"/>
              <a:buChar char="•"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2026: Listening phase completed</a:t>
            </a:r>
            <a:endParaRPr/>
          </a:p>
          <a:p>
            <a:pPr indent="0" lvl="0" marL="0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688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07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688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3010809" y="1980072"/>
            <a:ext cx="10969307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Project Overview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7" l="0" r="0" t="-777"/>
            </a:stretch>
          </a:blipFill>
          <a:ln>
            <a:noFill/>
          </a:ln>
        </p:spPr>
      </p:sp>
      <p:sp>
        <p:nvSpPr>
          <p:cNvPr id="118" name="Google Shape;118;p4"/>
          <p:cNvSpPr/>
          <p:nvPr/>
        </p:nvSpPr>
        <p:spPr>
          <a:xfrm flipH="1">
            <a:off x="10273278" y="5039691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9295205" y="0"/>
                </a:moveTo>
                <a:lnTo>
                  <a:pt x="0" y="0"/>
                </a:lnTo>
                <a:lnTo>
                  <a:pt x="0" y="5948932"/>
                </a:lnTo>
                <a:lnTo>
                  <a:pt x="9295205" y="5948932"/>
                </a:lnTo>
                <a:lnTo>
                  <a:pt x="929520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4"/>
          <p:cNvSpPr/>
          <p:nvPr/>
        </p:nvSpPr>
        <p:spPr>
          <a:xfrm flipH="1" rot="10800000">
            <a:off x="-1280483" y="-701623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0" y="5948932"/>
                </a:moveTo>
                <a:lnTo>
                  <a:pt x="9295205" y="5948932"/>
                </a:lnTo>
                <a:lnTo>
                  <a:pt x="9295205" y="0"/>
                </a:lnTo>
                <a:lnTo>
                  <a:pt x="0" y="0"/>
                </a:lnTo>
                <a:lnTo>
                  <a:pt x="0" y="59489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4"/>
          <p:cNvSpPr/>
          <p:nvPr/>
        </p:nvSpPr>
        <p:spPr>
          <a:xfrm>
            <a:off x="14790631" y="-3420266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1"/>
                </a:lnTo>
                <a:lnTo>
                  <a:pt x="0" y="7775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4"/>
          <p:cNvSpPr/>
          <p:nvPr/>
        </p:nvSpPr>
        <p:spPr>
          <a:xfrm>
            <a:off x="-646086" y="6399494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2"/>
                </a:lnTo>
                <a:lnTo>
                  <a:pt x="0" y="7775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4"/>
          <p:cNvSpPr txBox="1"/>
          <p:nvPr/>
        </p:nvSpPr>
        <p:spPr>
          <a:xfrm>
            <a:off x="1506336" y="3900777"/>
            <a:ext cx="15275327" cy="5772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06156" lvl="1" marL="1012313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688"/>
              <a:buFont typeface="Arial"/>
              <a:buChar char="•"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Develop reading &amp; listening anchor items for STANAG 6001 Levels 1–3</a:t>
            </a:r>
            <a:endParaRPr/>
          </a:p>
          <a:p>
            <a:pPr indent="-506156" lvl="1" marL="1012313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688"/>
              <a:buFont typeface="Arial"/>
              <a:buChar char="•"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Support a common interpretation and application of the STANAG 6001 scale</a:t>
            </a:r>
            <a:endParaRPr/>
          </a:p>
          <a:p>
            <a:pPr indent="-506156" lvl="1" marL="1012313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688"/>
              <a:buFont typeface="Arial"/>
              <a:buChar char="•"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Promote best testing practices</a:t>
            </a:r>
            <a:endParaRPr/>
          </a:p>
          <a:p>
            <a:pPr indent="-506156" lvl="1" marL="1012313" marR="0" rtl="0" algn="just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688"/>
              <a:buFont typeface="Arial"/>
              <a:buChar char="•"/>
            </a:pPr>
            <a:r>
              <a:rPr b="1" i="0" lang="en-US" sz="4688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Strengthen NATO linguistic interoperability</a:t>
            </a:r>
            <a:endParaRPr/>
          </a:p>
          <a:p>
            <a:pPr indent="0" lvl="0" marL="0" marR="0" rtl="0" algn="just">
              <a:lnSpc>
                <a:spcPct val="1407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688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3010809" y="1980072"/>
            <a:ext cx="10969307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Project Goals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7" l="0" r="0" t="-777"/>
            </a:stretch>
          </a:blipFill>
          <a:ln>
            <a:noFill/>
          </a:ln>
        </p:spPr>
      </p:sp>
      <p:sp>
        <p:nvSpPr>
          <p:cNvPr id="129" name="Google Shape;129;p5"/>
          <p:cNvSpPr/>
          <p:nvPr/>
        </p:nvSpPr>
        <p:spPr>
          <a:xfrm flipH="1">
            <a:off x="10273278" y="5039691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9295205" y="0"/>
                </a:moveTo>
                <a:lnTo>
                  <a:pt x="0" y="0"/>
                </a:lnTo>
                <a:lnTo>
                  <a:pt x="0" y="5948932"/>
                </a:lnTo>
                <a:lnTo>
                  <a:pt x="9295205" y="5948932"/>
                </a:lnTo>
                <a:lnTo>
                  <a:pt x="929520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5"/>
          <p:cNvSpPr/>
          <p:nvPr/>
        </p:nvSpPr>
        <p:spPr>
          <a:xfrm flipH="1" rot="10800000">
            <a:off x="-1280483" y="-701623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0" y="5948932"/>
                </a:moveTo>
                <a:lnTo>
                  <a:pt x="9295205" y="5948932"/>
                </a:lnTo>
                <a:lnTo>
                  <a:pt x="9295205" y="0"/>
                </a:lnTo>
                <a:lnTo>
                  <a:pt x="0" y="0"/>
                </a:lnTo>
                <a:lnTo>
                  <a:pt x="0" y="59489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5"/>
          <p:cNvSpPr/>
          <p:nvPr/>
        </p:nvSpPr>
        <p:spPr>
          <a:xfrm>
            <a:off x="14790631" y="-3420266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1"/>
                </a:lnTo>
                <a:lnTo>
                  <a:pt x="0" y="7775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5"/>
          <p:cNvSpPr/>
          <p:nvPr/>
        </p:nvSpPr>
        <p:spPr>
          <a:xfrm>
            <a:off x="-646086" y="6399494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2"/>
                </a:lnTo>
                <a:lnTo>
                  <a:pt x="0" y="7775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5"/>
          <p:cNvSpPr txBox="1"/>
          <p:nvPr/>
        </p:nvSpPr>
        <p:spPr>
          <a:xfrm>
            <a:off x="1774309" y="3429002"/>
            <a:ext cx="15275400" cy="87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42 items pretested with 1,000 candidates from 16 countries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14 reading</a:t>
            </a:r>
            <a:r>
              <a:rPr b="0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 </a:t>
            </a: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anchor</a:t>
            </a:r>
            <a:r>
              <a:rPr b="0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 </a:t>
            </a: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items released in 2024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Guidelines on the Use of Anchor Items</a:t>
            </a:r>
            <a:endParaRPr b="1" i="0" sz="37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Development report distributed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6 sample items published on the BILC website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18 countries requested and received access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Feedback collected from participating countries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Other interested countries can still request access</a:t>
            </a:r>
            <a:endParaRPr/>
          </a:p>
          <a:p>
            <a:pPr indent="0" lvl="0" marL="0" marR="0" rtl="0" algn="just">
              <a:lnSpc>
                <a:spcPct val="110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727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737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3010809" y="1980072"/>
            <a:ext cx="10969307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Reading Phase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7" l="0" r="0" t="-777"/>
            </a:stretch>
          </a:blipFill>
          <a:ln>
            <a:noFill/>
          </a:ln>
        </p:spPr>
      </p:sp>
      <p:sp>
        <p:nvSpPr>
          <p:cNvPr id="140" name="Google Shape;140;p6"/>
          <p:cNvSpPr/>
          <p:nvPr/>
        </p:nvSpPr>
        <p:spPr>
          <a:xfrm flipH="1">
            <a:off x="10273278" y="5039691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9295205" y="0"/>
                </a:moveTo>
                <a:lnTo>
                  <a:pt x="0" y="0"/>
                </a:lnTo>
                <a:lnTo>
                  <a:pt x="0" y="5948932"/>
                </a:lnTo>
                <a:lnTo>
                  <a:pt x="9295205" y="5948932"/>
                </a:lnTo>
                <a:lnTo>
                  <a:pt x="929520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6"/>
          <p:cNvSpPr/>
          <p:nvPr/>
        </p:nvSpPr>
        <p:spPr>
          <a:xfrm flipH="1" rot="10800000">
            <a:off x="-1280483" y="-701623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0" y="5948932"/>
                </a:moveTo>
                <a:lnTo>
                  <a:pt x="9295205" y="5948932"/>
                </a:lnTo>
                <a:lnTo>
                  <a:pt x="9295205" y="0"/>
                </a:lnTo>
                <a:lnTo>
                  <a:pt x="0" y="0"/>
                </a:lnTo>
                <a:lnTo>
                  <a:pt x="0" y="59489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6"/>
          <p:cNvSpPr/>
          <p:nvPr/>
        </p:nvSpPr>
        <p:spPr>
          <a:xfrm>
            <a:off x="14790631" y="-3420266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1"/>
                </a:lnTo>
                <a:lnTo>
                  <a:pt x="0" y="7775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6"/>
          <p:cNvSpPr/>
          <p:nvPr/>
        </p:nvSpPr>
        <p:spPr>
          <a:xfrm>
            <a:off x="-646086" y="6399494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2"/>
                </a:lnTo>
                <a:lnTo>
                  <a:pt x="0" y="7775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6"/>
          <p:cNvSpPr txBox="1"/>
          <p:nvPr/>
        </p:nvSpPr>
        <p:spPr>
          <a:xfrm>
            <a:off x="1506311" y="3429002"/>
            <a:ext cx="15275400" cy="104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T</a:t>
            </a: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wo-year development cycle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18 online moderation sessions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82 items developed → 59 retained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Items piloted on 40 teachers → 57 retained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Items pretested (Oct 2025 – Feb 2026)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920 candidates from 18 countries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Statistical analysis completed</a:t>
            </a:r>
            <a:endParaRPr/>
          </a:p>
          <a:p>
            <a:pPr indent="-410208" lvl="1" marL="820416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13 anchor items: L1 - 4, L2 - 3, L3 - 6</a:t>
            </a:r>
            <a:endParaRPr/>
          </a:p>
          <a:p>
            <a:pPr indent="0" lvl="0" marL="0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0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727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737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3010809" y="1980072"/>
            <a:ext cx="10969307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Listening Phase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7" l="0" r="0" t="-777"/>
            </a:stretch>
          </a:blipFill>
          <a:ln>
            <a:noFill/>
          </a:ln>
        </p:spPr>
      </p:sp>
      <p:sp>
        <p:nvSpPr>
          <p:cNvPr id="151" name="Google Shape;151;p7"/>
          <p:cNvSpPr/>
          <p:nvPr/>
        </p:nvSpPr>
        <p:spPr>
          <a:xfrm flipH="1">
            <a:off x="10273278" y="5039691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9295205" y="0"/>
                </a:moveTo>
                <a:lnTo>
                  <a:pt x="0" y="0"/>
                </a:lnTo>
                <a:lnTo>
                  <a:pt x="0" y="5948932"/>
                </a:lnTo>
                <a:lnTo>
                  <a:pt x="9295205" y="5948932"/>
                </a:lnTo>
                <a:lnTo>
                  <a:pt x="929520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7"/>
          <p:cNvSpPr/>
          <p:nvPr/>
        </p:nvSpPr>
        <p:spPr>
          <a:xfrm flipH="1" rot="10800000">
            <a:off x="-1280483" y="-701623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0" y="5948932"/>
                </a:moveTo>
                <a:lnTo>
                  <a:pt x="9295205" y="5948932"/>
                </a:lnTo>
                <a:lnTo>
                  <a:pt x="9295205" y="0"/>
                </a:lnTo>
                <a:lnTo>
                  <a:pt x="0" y="0"/>
                </a:lnTo>
                <a:lnTo>
                  <a:pt x="0" y="59489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7"/>
          <p:cNvSpPr/>
          <p:nvPr/>
        </p:nvSpPr>
        <p:spPr>
          <a:xfrm>
            <a:off x="14790631" y="-3420266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1"/>
                </a:lnTo>
                <a:lnTo>
                  <a:pt x="0" y="7775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7"/>
          <p:cNvSpPr/>
          <p:nvPr/>
        </p:nvSpPr>
        <p:spPr>
          <a:xfrm>
            <a:off x="-646086" y="6399494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2"/>
                </a:lnTo>
                <a:lnTo>
                  <a:pt x="0" y="7775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7"/>
          <p:cNvSpPr txBox="1"/>
          <p:nvPr/>
        </p:nvSpPr>
        <p:spPr>
          <a:xfrm>
            <a:off x="1506336" y="3900777"/>
            <a:ext cx="15275400" cy="12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96570" lvl="1" marL="993139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599"/>
              <a:buFont typeface="Arial"/>
              <a:buChar char="•"/>
            </a:pPr>
            <a:r>
              <a:rPr b="1" i="0" lang="en-US" sz="45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Release of listening anchor items</a:t>
            </a:r>
            <a:r>
              <a:rPr b="1" lang="en-US" sz="4599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: </a:t>
            </a:r>
            <a:r>
              <a:rPr b="1" i="0" lang="en-US" sz="45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September 15</a:t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-496570" lvl="1" marL="993139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599"/>
              <a:buFont typeface="Arial"/>
              <a:buChar char="•"/>
            </a:pPr>
            <a:r>
              <a:rPr b="1" i="0" lang="en-US" sz="45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Distribution of </a:t>
            </a:r>
            <a:r>
              <a:rPr b="1" lang="en-US" sz="4599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the</a:t>
            </a:r>
            <a:r>
              <a:rPr b="1" i="0" lang="en-US" sz="45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 item development report</a:t>
            </a:r>
            <a:endParaRPr/>
          </a:p>
          <a:p>
            <a:pPr indent="-496570" lvl="1" marL="993139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599"/>
              <a:buFont typeface="Arial"/>
              <a:buChar char="•"/>
            </a:pPr>
            <a:r>
              <a:rPr b="1" i="0" lang="en-US" sz="45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Guidelines on the Use of Anchor Items</a:t>
            </a:r>
            <a:endParaRPr/>
          </a:p>
          <a:p>
            <a:pPr indent="-496570" lvl="1" marL="993139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4599"/>
              <a:buFont typeface="Arial"/>
              <a:buChar char="•"/>
            </a:pPr>
            <a:r>
              <a:rPr b="1" i="0" lang="en-US" sz="45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Sample </a:t>
            </a:r>
            <a:r>
              <a:rPr b="1" lang="en-US" sz="4599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listening items on the BILC website</a:t>
            </a:r>
            <a:endParaRPr/>
          </a:p>
          <a:p>
            <a:pPr indent="0" lvl="0" marL="0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913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27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35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3010809" y="1980072"/>
            <a:ext cx="10969307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Following the TW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7" l="0" r="0" t="-777"/>
            </a:stretch>
          </a:blipFill>
          <a:ln>
            <a:noFill/>
          </a:ln>
        </p:spPr>
      </p:sp>
      <p:sp>
        <p:nvSpPr>
          <p:cNvPr id="162" name="Google Shape;162;p8"/>
          <p:cNvSpPr/>
          <p:nvPr/>
        </p:nvSpPr>
        <p:spPr>
          <a:xfrm flipH="1">
            <a:off x="10273278" y="5039691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9295205" y="0"/>
                </a:moveTo>
                <a:lnTo>
                  <a:pt x="0" y="0"/>
                </a:lnTo>
                <a:lnTo>
                  <a:pt x="0" y="5948932"/>
                </a:lnTo>
                <a:lnTo>
                  <a:pt x="9295205" y="5948932"/>
                </a:lnTo>
                <a:lnTo>
                  <a:pt x="929520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8"/>
          <p:cNvSpPr/>
          <p:nvPr/>
        </p:nvSpPr>
        <p:spPr>
          <a:xfrm flipH="1" rot="10800000">
            <a:off x="-1280483" y="-701623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0" y="5948932"/>
                </a:moveTo>
                <a:lnTo>
                  <a:pt x="9295205" y="5948932"/>
                </a:lnTo>
                <a:lnTo>
                  <a:pt x="9295205" y="0"/>
                </a:lnTo>
                <a:lnTo>
                  <a:pt x="0" y="0"/>
                </a:lnTo>
                <a:lnTo>
                  <a:pt x="0" y="59489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8"/>
          <p:cNvSpPr/>
          <p:nvPr/>
        </p:nvSpPr>
        <p:spPr>
          <a:xfrm>
            <a:off x="14790631" y="-3420266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1"/>
                </a:lnTo>
                <a:lnTo>
                  <a:pt x="0" y="7775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8"/>
          <p:cNvSpPr/>
          <p:nvPr/>
        </p:nvSpPr>
        <p:spPr>
          <a:xfrm>
            <a:off x="-646086" y="6399494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2"/>
                </a:lnTo>
                <a:lnTo>
                  <a:pt x="0" y="7775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p8"/>
          <p:cNvSpPr txBox="1"/>
          <p:nvPr/>
        </p:nvSpPr>
        <p:spPr>
          <a:xfrm>
            <a:off x="1506336" y="3900777"/>
            <a:ext cx="15275327" cy="118556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sibanchoritems@gmail.com </a:t>
            </a:r>
            <a:endParaRPr/>
          </a:p>
          <a:p>
            <a:pPr indent="0" lvl="0" marL="0" marR="0" rtl="0" algn="l">
              <a:lnSpc>
                <a:spcPct val="100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3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Suzana Horvat, Merit Kompus, Marju Laurits</a:t>
            </a:r>
            <a:endParaRPr/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913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27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35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167" name="Google Shape;167;p8"/>
          <p:cNvSpPr txBox="1"/>
          <p:nvPr/>
        </p:nvSpPr>
        <p:spPr>
          <a:xfrm>
            <a:off x="3010809" y="1980072"/>
            <a:ext cx="10969307" cy="13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Contact Information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87162b324_0_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70" l="0" r="0" t="-780"/>
            </a:stretch>
          </a:blipFill>
          <a:ln>
            <a:noFill/>
          </a:ln>
        </p:spPr>
      </p:sp>
      <p:sp>
        <p:nvSpPr>
          <p:cNvPr id="173" name="Google Shape;173;g3f87162b324_0_2"/>
          <p:cNvSpPr/>
          <p:nvPr/>
        </p:nvSpPr>
        <p:spPr>
          <a:xfrm flipH="1">
            <a:off x="10273278" y="5039691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9295205" y="0"/>
                </a:moveTo>
                <a:lnTo>
                  <a:pt x="0" y="0"/>
                </a:lnTo>
                <a:lnTo>
                  <a:pt x="0" y="5948932"/>
                </a:lnTo>
                <a:lnTo>
                  <a:pt x="9295205" y="5948932"/>
                </a:lnTo>
                <a:lnTo>
                  <a:pt x="929520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g3f87162b324_0_2"/>
          <p:cNvSpPr/>
          <p:nvPr/>
        </p:nvSpPr>
        <p:spPr>
          <a:xfrm flipH="1" rot="10800000">
            <a:off x="-1280483" y="-701623"/>
            <a:ext cx="9295205" cy="5948931"/>
          </a:xfrm>
          <a:custGeom>
            <a:rect b="b" l="l" r="r" t="t"/>
            <a:pathLst>
              <a:path extrusionOk="0" h="5948931" w="9295205">
                <a:moveTo>
                  <a:pt x="0" y="5948932"/>
                </a:moveTo>
                <a:lnTo>
                  <a:pt x="9295205" y="5948932"/>
                </a:lnTo>
                <a:lnTo>
                  <a:pt x="9295205" y="0"/>
                </a:lnTo>
                <a:lnTo>
                  <a:pt x="0" y="0"/>
                </a:lnTo>
                <a:lnTo>
                  <a:pt x="0" y="59489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g3f87162b324_0_2"/>
          <p:cNvSpPr/>
          <p:nvPr/>
        </p:nvSpPr>
        <p:spPr>
          <a:xfrm>
            <a:off x="14790631" y="-3420266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1"/>
                </a:lnTo>
                <a:lnTo>
                  <a:pt x="0" y="7775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g3f87162b324_0_2"/>
          <p:cNvSpPr/>
          <p:nvPr/>
        </p:nvSpPr>
        <p:spPr>
          <a:xfrm>
            <a:off x="-646086" y="6399494"/>
            <a:ext cx="5568589" cy="7775011"/>
          </a:xfrm>
          <a:custGeom>
            <a:rect b="b" l="l" r="r" t="t"/>
            <a:pathLst>
              <a:path extrusionOk="0" h="7775011" w="5568589">
                <a:moveTo>
                  <a:pt x="0" y="0"/>
                </a:moveTo>
                <a:lnTo>
                  <a:pt x="5568589" y="0"/>
                </a:lnTo>
                <a:lnTo>
                  <a:pt x="5568589" y="7775012"/>
                </a:lnTo>
                <a:lnTo>
                  <a:pt x="0" y="7775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g3f87162b324_0_2"/>
          <p:cNvSpPr txBox="1"/>
          <p:nvPr/>
        </p:nvSpPr>
        <p:spPr>
          <a:xfrm>
            <a:off x="1506336" y="3900777"/>
            <a:ext cx="15275400" cy="118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Re</a:t>
            </a:r>
            <a:r>
              <a:rPr b="1" lang="en-US" sz="4599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vising Best Practices in STANAG 6001 Testing by</a:t>
            </a:r>
            <a:endParaRPr b="1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-476186" lvl="4" marL="2286000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899"/>
              <a:buFont typeface="Monda"/>
              <a:buChar char="○"/>
            </a:pPr>
            <a:r>
              <a:rPr b="1" lang="en-US" sz="3899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building on the SIB experience</a:t>
            </a:r>
            <a:endParaRPr b="1" sz="3899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-476186" lvl="4" marL="2286000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899"/>
              <a:buFont typeface="Monda"/>
              <a:buChar char="○"/>
            </a:pPr>
            <a:r>
              <a:rPr b="1" lang="en-US" sz="3899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gathering input from the BILC community</a:t>
            </a:r>
            <a:endParaRPr b="1" sz="3899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-476186" lvl="4" marL="2286000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2B58"/>
              </a:buClr>
              <a:buSzPts val="3899"/>
              <a:buFont typeface="Monda"/>
              <a:buChar char="○"/>
            </a:pPr>
            <a:r>
              <a:rPr b="1" lang="en-US" sz="3899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keeping up with developments in language testing</a:t>
            </a:r>
            <a:endParaRPr b="1" sz="3899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156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913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27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just">
              <a:lnSpc>
                <a:spcPct val="1435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002B58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178" name="Google Shape;178;g3f87162b324_0_2"/>
          <p:cNvSpPr txBox="1"/>
          <p:nvPr/>
        </p:nvSpPr>
        <p:spPr>
          <a:xfrm>
            <a:off x="3010809" y="1980072"/>
            <a:ext cx="109692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002B58"/>
                </a:solidFill>
                <a:latin typeface="Monda"/>
                <a:ea typeface="Monda"/>
                <a:cs typeface="Monda"/>
                <a:sym typeface="Monda"/>
              </a:rPr>
              <a:t>Next Steps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Merit Kompus</dc:creator>
</cp:coreProperties>
</file>