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60" r:id="rId4"/>
    <p:sldId id="284" r:id="rId5"/>
    <p:sldId id="259" r:id="rId6"/>
    <p:sldId id="283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80" r:id="rId15"/>
    <p:sldId id="285" r:id="rId16"/>
    <p:sldId id="271" r:id="rId17"/>
    <p:sldId id="282" r:id="rId18"/>
    <p:sldId id="274" r:id="rId19"/>
    <p:sldId id="279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5E3"/>
    <a:srgbClr val="D5F4F3"/>
    <a:srgbClr val="F3ECFE"/>
    <a:srgbClr val="EBF9F9"/>
    <a:srgbClr val="268987"/>
    <a:srgbClr val="F1F8EC"/>
    <a:srgbClr val="FDF0E7"/>
    <a:srgbClr val="FBF7FF"/>
    <a:srgbClr val="EEDDFF"/>
    <a:srgbClr val="643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61316" autoAdjust="0"/>
  </p:normalViewPr>
  <p:slideViewPr>
    <p:cSldViewPr snapToGrid="0">
      <p:cViewPr varScale="1">
        <p:scale>
          <a:sx n="44" d="100"/>
          <a:sy n="44" d="100"/>
        </p:scale>
        <p:origin x="867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mod.nl\iodw\C7011U02\u0062i9\IODW\IQR_Results_H_to_A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Documenten\Werk\Talencentrum%20Defensie\02%20Kennisproducten\Survey%20Frequency%20Expressions\Reported%20difficulty%20plots%20160726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7576842060189"/>
          <c:y val="3.4591194968553458E-2"/>
          <c:w val="0.69194844421899682"/>
          <c:h val="0.8238419254196999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'Sheet (2)'!$B$1</c:f>
              <c:strCache>
                <c:ptCount val="1"/>
                <c:pt idx="0">
                  <c:v>IQR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solidFill>
                  <a:srgbClr val="0066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282-4500-A72A-F8069CA1B5C2}"/>
              </c:ext>
            </c:extLst>
          </c:dPt>
          <c:dPt>
            <c:idx val="1"/>
            <c:invertIfNegative val="0"/>
            <c:bubble3D val="0"/>
            <c:spPr>
              <a:solidFill>
                <a:srgbClr val="33CC33"/>
              </a:solidFill>
              <a:ln>
                <a:solidFill>
                  <a:srgbClr val="0066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282-4500-A72A-F8069CA1B5C2}"/>
              </c:ext>
            </c:extLst>
          </c:dPt>
          <c:dPt>
            <c:idx val="2"/>
            <c:invertIfNegative val="0"/>
            <c:bubble3D val="0"/>
            <c:spPr>
              <a:solidFill>
                <a:srgbClr val="33CC33"/>
              </a:solidFill>
              <a:ln>
                <a:solidFill>
                  <a:schemeClr val="accent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282-4500-A72A-F8069CA1B5C2}"/>
              </c:ext>
            </c:extLst>
          </c:dPt>
          <c:dPt>
            <c:idx val="3"/>
            <c:invertIfNegative val="0"/>
            <c:bubble3D val="0"/>
            <c:spPr>
              <a:solidFill>
                <a:srgbClr val="33CC33"/>
              </a:solidFill>
              <a:ln>
                <a:solidFill>
                  <a:schemeClr val="accent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282-4500-A72A-F8069CA1B5C2}"/>
              </c:ext>
            </c:extLst>
          </c:dPt>
          <c:dPt>
            <c:idx val="4"/>
            <c:invertIfNegative val="0"/>
            <c:bubble3D val="0"/>
            <c:spPr>
              <a:solidFill>
                <a:srgbClr val="33CC33"/>
              </a:solidFill>
              <a:ln>
                <a:solidFill>
                  <a:schemeClr val="accent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282-4500-A72A-F8069CA1B5C2}"/>
              </c:ext>
            </c:extLst>
          </c:dPt>
          <c:dPt>
            <c:idx val="5"/>
            <c:invertIfNegative val="0"/>
            <c:bubble3D val="0"/>
            <c:spPr>
              <a:solidFill>
                <a:srgbClr val="33CC33"/>
              </a:solidFill>
              <a:ln>
                <a:solidFill>
                  <a:schemeClr val="accent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282-4500-A72A-F8069CA1B5C2}"/>
              </c:ext>
            </c:extLst>
          </c:dPt>
          <c:dPt>
            <c:idx val="6"/>
            <c:invertIfNegative val="0"/>
            <c:bubble3D val="0"/>
            <c:spPr>
              <a:solidFill>
                <a:srgbClr val="33CC33"/>
              </a:solidFill>
              <a:ln>
                <a:solidFill>
                  <a:schemeClr val="accent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8282-4500-A72A-F8069CA1B5C2}"/>
              </c:ext>
            </c:extLst>
          </c:dPt>
          <c:dPt>
            <c:idx val="7"/>
            <c:invertIfNegative val="0"/>
            <c:bubble3D val="0"/>
            <c:spPr>
              <a:solidFill>
                <a:srgbClr val="009900"/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8282-4500-A72A-F8069CA1B5C2}"/>
              </c:ext>
            </c:extLst>
          </c:dPt>
          <c:dPt>
            <c:idx val="8"/>
            <c:invertIfNegative val="0"/>
            <c:bubble3D val="0"/>
            <c:spPr>
              <a:solidFill>
                <a:srgbClr val="009900"/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8282-4500-A72A-F8069CA1B5C2}"/>
              </c:ext>
            </c:extLst>
          </c:dPt>
          <c:dPt>
            <c:idx val="9"/>
            <c:invertIfNegative val="0"/>
            <c:bubble3D val="0"/>
            <c:spPr>
              <a:solidFill>
                <a:srgbClr val="009900"/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8282-4500-A72A-F8069CA1B5C2}"/>
              </c:ext>
            </c:extLst>
          </c:dPt>
          <c:dPt>
            <c:idx val="10"/>
            <c:invertIfNegative val="0"/>
            <c:bubble3D val="0"/>
            <c:spPr>
              <a:solidFill>
                <a:srgbClr val="009900"/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8282-4500-A72A-F8069CA1B5C2}"/>
              </c:ext>
            </c:extLst>
          </c:dPt>
          <c:dPt>
            <c:idx val="11"/>
            <c:invertIfNegative val="0"/>
            <c:bubble3D val="0"/>
            <c:spPr>
              <a:solidFill>
                <a:srgbClr val="009900"/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8282-4500-A72A-F8069CA1B5C2}"/>
              </c:ext>
            </c:extLst>
          </c:dPt>
          <c:dPt>
            <c:idx val="12"/>
            <c:invertIfNegative val="0"/>
            <c:bubble3D val="0"/>
            <c:spPr>
              <a:solidFill>
                <a:srgbClr val="009900"/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8282-4500-A72A-F8069CA1B5C2}"/>
              </c:ext>
            </c:extLst>
          </c:dPt>
          <c:dPt>
            <c:idx val="13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accent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8282-4500-A72A-F8069CA1B5C2}"/>
              </c:ext>
            </c:extLst>
          </c:dPt>
          <c:dPt>
            <c:idx val="14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accent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8282-4500-A72A-F8069CA1B5C2}"/>
              </c:ext>
            </c:extLst>
          </c:dPt>
          <c:dPt>
            <c:idx val="15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accent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8282-4500-A72A-F8069CA1B5C2}"/>
              </c:ext>
            </c:extLst>
          </c:dPt>
          <c:dPt>
            <c:idx val="16"/>
            <c:invertIfNegative val="0"/>
            <c:bubble3D val="0"/>
            <c:spPr>
              <a:solidFill>
                <a:srgbClr val="FF9900"/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8282-4500-A72A-F8069CA1B5C2}"/>
              </c:ext>
            </c:extLst>
          </c:dPt>
          <c:dPt>
            <c:idx val="17"/>
            <c:invertIfNegative val="0"/>
            <c:bubble3D val="0"/>
            <c:spPr>
              <a:solidFill>
                <a:srgbClr val="FF9900"/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3-8282-4500-A72A-F8069CA1B5C2}"/>
              </c:ext>
            </c:extLst>
          </c:dPt>
          <c:dPt>
            <c:idx val="18"/>
            <c:invertIfNegative val="0"/>
            <c:bubble3D val="0"/>
            <c:spPr>
              <a:solidFill>
                <a:srgbClr val="FF9900"/>
              </a:solidFill>
              <a:ln>
                <a:solidFill>
                  <a:schemeClr val="accent2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5-8282-4500-A72A-F8069CA1B5C2}"/>
              </c:ext>
            </c:extLst>
          </c:dPt>
          <c:dPt>
            <c:idx val="19"/>
            <c:invertIfNegative val="0"/>
            <c:bubble3D val="0"/>
            <c:spPr>
              <a:solidFill>
                <a:srgbClr val="FF9999"/>
              </a:solidFill>
              <a:ln>
                <a:solidFill>
                  <a:srgbClr val="C0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7-8282-4500-A72A-F8069CA1B5C2}"/>
              </c:ext>
            </c:extLst>
          </c:dPt>
          <c:dLbls>
            <c:dLbl>
              <c:idx val="1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282-4500-A72A-F8069CA1B5C2}"/>
                </c:ext>
              </c:extLst>
            </c:dLbl>
            <c:dLbl>
              <c:idx val="1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282-4500-A72A-F8069CA1B5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(2)'!$A$2:$A$21</c:f>
              <c:strCache>
                <c:ptCount val="20"/>
                <c:pt idx="0">
                  <c:v>Always</c:v>
                </c:pt>
                <c:pt idx="1">
                  <c:v>Never</c:v>
                </c:pt>
                <c:pt idx="2">
                  <c:v>In exceptional cases</c:v>
                </c:pt>
                <c:pt idx="3">
                  <c:v>Almost never </c:v>
                </c:pt>
                <c:pt idx="4">
                  <c:v>Hardly ever</c:v>
                </c:pt>
                <c:pt idx="5">
                  <c:v>Almost always</c:v>
                </c:pt>
                <c:pt idx="6">
                  <c:v>Rarely</c:v>
                </c:pt>
                <c:pt idx="7">
                  <c:v>Most of the time</c:v>
                </c:pt>
                <c:pt idx="8">
                  <c:v>Seldom</c:v>
                </c:pt>
                <c:pt idx="9">
                  <c:v>Frequently</c:v>
                </c:pt>
                <c:pt idx="10">
                  <c:v>Often</c:v>
                </c:pt>
                <c:pt idx="11">
                  <c:v>Typically</c:v>
                </c:pt>
                <c:pt idx="12">
                  <c:v>Consistently</c:v>
                </c:pt>
                <c:pt idx="13">
                  <c:v>Regularly</c:v>
                </c:pt>
                <c:pt idx="14">
                  <c:v>Generally</c:v>
                </c:pt>
                <c:pt idx="15">
                  <c:v>Usually</c:v>
                </c:pt>
                <c:pt idx="16">
                  <c:v>Occasionally</c:v>
                </c:pt>
                <c:pt idx="17">
                  <c:v>Sometimes</c:v>
                </c:pt>
                <c:pt idx="18">
                  <c:v>Some of the time</c:v>
                </c:pt>
                <c:pt idx="19">
                  <c:v>Not always</c:v>
                </c:pt>
              </c:strCache>
            </c:strRef>
          </c:cat>
          <c:val>
            <c:numRef>
              <c:f>'Sheet (2)'!$B$2:$B$21</c:f>
              <c:numCache>
                <c:formatCode>General</c:formatCode>
                <c:ptCount val="20"/>
                <c:pt idx="0">
                  <c:v>0.1</c:v>
                </c:pt>
                <c:pt idx="1">
                  <c:v>0.1</c:v>
                </c:pt>
                <c:pt idx="2">
                  <c:v>1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11.5</c:v>
                </c:pt>
                <c:pt idx="12">
                  <c:v>12.5</c:v>
                </c:pt>
                <c:pt idx="13">
                  <c:v>15</c:v>
                </c:pt>
                <c:pt idx="14">
                  <c:v>15</c:v>
                </c:pt>
                <c:pt idx="15">
                  <c:v>15</c:v>
                </c:pt>
                <c:pt idx="16">
                  <c:v>18</c:v>
                </c:pt>
                <c:pt idx="17">
                  <c:v>20</c:v>
                </c:pt>
                <c:pt idx="18">
                  <c:v>20</c:v>
                </c:pt>
                <c:pt idx="19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8282-4500-A72A-F8069CA1B5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49"/>
        <c:axId val="574802168"/>
        <c:axId val="574807088"/>
      </c:barChart>
      <c:catAx>
        <c:axId val="5748021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050" noProof="0" dirty="0">
                    <a:solidFill>
                      <a:schemeClr val="accent1">
                        <a:lumMod val="50000"/>
                      </a:schemeClr>
                    </a:solidFill>
                  </a:rPr>
                  <a:t>Frequency Expression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N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74807088"/>
        <c:crosses val="autoZero"/>
        <c:auto val="1"/>
        <c:lblAlgn val="ctr"/>
        <c:lblOffset val="100"/>
        <c:noMultiLvlLbl val="0"/>
      </c:catAx>
      <c:valAx>
        <c:axId val="574807088"/>
        <c:scaling>
          <c:orientation val="minMax"/>
          <c:max val="4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1" noProof="0" dirty="0">
                    <a:solidFill>
                      <a:schemeClr val="accent1">
                        <a:lumMod val="50000"/>
                      </a:schemeClr>
                    </a:solidFill>
                  </a:rPr>
                  <a:t>IQR Value</a:t>
                </a:r>
              </a:p>
            </c:rich>
          </c:tx>
          <c:layout>
            <c:manualLayout>
              <c:xMode val="edge"/>
              <c:yMode val="edge"/>
              <c:x val="0.55257293057987078"/>
              <c:y val="0.920295151785272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74802168"/>
        <c:crosses val="autoZero"/>
        <c:crossBetween val="between"/>
      </c:valAx>
      <c:spPr>
        <a:noFill/>
        <a:ln>
          <a:solidFill>
            <a:schemeClr val="bg2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3175" cap="flat" cmpd="sng" algn="ctr">
      <a:noFill/>
      <a:round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71431887949822E-2"/>
          <c:y val="9.2967367660115874E-2"/>
          <c:w val="0.89789994791322325"/>
          <c:h val="0.80465529355755705"/>
        </c:manualLayout>
      </c:layout>
      <c:scatterChart>
        <c:scatterStyle val="lineMarker"/>
        <c:varyColors val="0"/>
        <c:ser>
          <c:idx val="0"/>
          <c:order val="0"/>
          <c:tx>
            <c:strRef>
              <c:f>Blad1!$A$1</c:f>
              <c:strCache>
                <c:ptCount val="1"/>
                <c:pt idx="0">
                  <c:v>Expression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198-413A-915B-CB7CC9002D41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rgbClr val="FF2F2F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198-413A-915B-CB7CC9002D41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4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198-413A-915B-CB7CC9002D41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198-413A-915B-CB7CC9002D41}"/>
              </c:ext>
            </c:extLst>
          </c:dPt>
          <c:dPt>
            <c:idx val="5"/>
            <c:marker>
              <c:symbol val="circle"/>
              <c:size val="5"/>
              <c:spPr>
                <a:solidFill>
                  <a:srgbClr val="A25CC2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6198-413A-915B-CB7CC9002D41}"/>
              </c:ext>
            </c:extLst>
          </c:dPt>
          <c:dPt>
            <c:idx val="6"/>
            <c:marker>
              <c:symbol val="circle"/>
              <c:size val="5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6198-413A-915B-CB7CC9002D41}"/>
              </c:ext>
            </c:extLst>
          </c:dPt>
          <c:dPt>
            <c:idx val="7"/>
            <c:marker>
              <c:symbol val="circle"/>
              <c:size val="5"/>
              <c:spPr>
                <a:solidFill>
                  <a:schemeClr val="accent4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6198-413A-915B-CB7CC9002D41}"/>
              </c:ext>
            </c:extLst>
          </c:dPt>
          <c:dPt>
            <c:idx val="8"/>
            <c:marker>
              <c:symbol val="circle"/>
              <c:size val="5"/>
              <c:spPr>
                <a:solidFill>
                  <a:schemeClr val="accent4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6198-413A-915B-CB7CC9002D41}"/>
              </c:ext>
            </c:extLst>
          </c:dPt>
          <c:dPt>
            <c:idx val="9"/>
            <c:marker>
              <c:symbol val="circle"/>
              <c:size val="5"/>
              <c:spPr>
                <a:solidFill>
                  <a:schemeClr val="accent4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6198-413A-915B-CB7CC9002D41}"/>
              </c:ext>
            </c:extLst>
          </c:dPt>
          <c:dPt>
            <c:idx val="10"/>
            <c:marker>
              <c:symbol val="circle"/>
              <c:size val="5"/>
              <c:spPr>
                <a:solidFill>
                  <a:srgbClr val="32C8A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6198-413A-915B-CB7CC9002D41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rgbClr val="32C8A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6198-413A-915B-CB7CC9002D41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chemeClr val="accent6">
                    <a:lumMod val="60000"/>
                    <a:lumOff val="40000"/>
                  </a:schemeClr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6198-413A-915B-CB7CC9002D41}"/>
              </c:ext>
            </c:extLst>
          </c:dPt>
          <c:dPt>
            <c:idx val="13"/>
            <c:marker>
              <c:symbol val="circle"/>
              <c:size val="5"/>
              <c:spPr>
                <a:solidFill>
                  <a:schemeClr val="accent6">
                    <a:lumMod val="60000"/>
                    <a:lumOff val="40000"/>
                  </a:schemeClr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6198-413A-915B-CB7CC9002D41}"/>
              </c:ext>
            </c:extLst>
          </c:dPt>
          <c:dPt>
            <c:idx val="14"/>
            <c:marker>
              <c:symbol val="circle"/>
              <c:size val="5"/>
              <c:spPr>
                <a:solidFill>
                  <a:srgbClr val="32C8A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6198-413A-915B-CB7CC9002D41}"/>
              </c:ext>
            </c:extLst>
          </c:dPt>
          <c:dPt>
            <c:idx val="15"/>
            <c:marker>
              <c:symbol val="circle"/>
              <c:size val="5"/>
              <c:spPr>
                <a:solidFill>
                  <a:srgbClr val="32C8A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6198-413A-915B-CB7CC9002D41}"/>
              </c:ext>
            </c:extLst>
          </c:dPt>
          <c:dPt>
            <c:idx val="16"/>
            <c:marker>
              <c:symbol val="circle"/>
              <c:size val="5"/>
              <c:spPr>
                <a:solidFill>
                  <a:schemeClr val="accent6">
                    <a:lumMod val="60000"/>
                    <a:lumOff val="40000"/>
                  </a:schemeClr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6198-413A-915B-CB7CC9002D41}"/>
              </c:ext>
            </c:extLst>
          </c:dPt>
          <c:dPt>
            <c:idx val="17"/>
            <c:marker>
              <c:symbol val="circle"/>
              <c:size val="5"/>
              <c:spPr>
                <a:solidFill>
                  <a:schemeClr val="accent6">
                    <a:lumMod val="60000"/>
                    <a:lumOff val="40000"/>
                  </a:schemeClr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6198-413A-915B-CB7CC9002D41}"/>
              </c:ext>
            </c:extLst>
          </c:dPt>
          <c:dPt>
            <c:idx val="18"/>
            <c:marker>
              <c:symbol val="circle"/>
              <c:size val="5"/>
              <c:spPr>
                <a:solidFill>
                  <a:srgbClr val="476E2C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6198-413A-915B-CB7CC9002D41}"/>
              </c:ext>
            </c:extLst>
          </c:dPt>
          <c:dPt>
            <c:idx val="19"/>
            <c:marker>
              <c:symbol val="circle"/>
              <c:size val="5"/>
              <c:spPr>
                <a:solidFill>
                  <a:srgbClr val="476E2C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6198-413A-915B-CB7CC9002D4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accent2"/>
                        </a:solidFill>
                      </a:rPr>
                      <a:t>typically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198-413A-915B-CB7CC9002D4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C00000"/>
                        </a:solidFill>
                      </a:rPr>
                      <a:t>some of the time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6198-413A-915B-CB7CC9002D41}"/>
                </c:ext>
              </c:extLst>
            </c:dLbl>
            <c:dLbl>
              <c:idx val="2"/>
              <c:layout>
                <c:manualLayout>
                  <c:x val="-4.2649601452907368E-3"/>
                  <c:y val="-3.0234315948601664E-3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FF2F2F"/>
                        </a:solidFill>
                      </a:rPr>
                      <a:t>not always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198-413A-915B-CB7CC9002D41}"/>
                </c:ext>
              </c:extLst>
            </c:dLbl>
            <c:dLbl>
              <c:idx val="3"/>
              <c:layout>
                <c:manualLayout>
                  <c:x val="-6.3974402179361248E-3"/>
                  <c:y val="-3.023431594860166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1100" b="0" i="0" u="none" strike="noStrike" kern="1200" baseline="0">
                        <a:solidFill>
                          <a:srgbClr val="FBAD1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dirty="0">
                        <a:solidFill>
                          <a:srgbClr val="FBAD11"/>
                        </a:solidFill>
                      </a:rPr>
                      <a:t>in exceptional cases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100" b="0" i="0" u="none" strike="noStrike" kern="1200" baseline="0">
                      <a:solidFill>
                        <a:srgbClr val="FBAD1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2-6198-413A-915B-CB7CC9002D41}"/>
                </c:ext>
              </c:extLst>
            </c:dLbl>
            <c:dLbl>
              <c:idx val="4"/>
              <c:layout>
                <c:manualLayout>
                  <c:x val="-4.2649601452907368E-3"/>
                  <c:y val="-3.023431594860166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chemeClr val="accent2"/>
                        </a:solidFill>
                      </a:rPr>
                      <a:t>consistently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3-6198-413A-915B-CB7CC9002D41}"/>
                </c:ext>
              </c:extLst>
            </c:dLbl>
            <c:dLbl>
              <c:idx val="5"/>
              <c:layout>
                <c:manualLayout>
                  <c:x val="-6.3974402179361048E-3"/>
                  <c:y val="0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A25CC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rgbClr val="A25CC2"/>
                        </a:solidFill>
                      </a:rPr>
                      <a:t>occasionally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A25CC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6198-413A-915B-CB7CC9002D41}"/>
                </c:ext>
              </c:extLst>
            </c:dLbl>
            <c:dLbl>
              <c:idx val="6"/>
              <c:layout>
                <c:manualLayout>
                  <c:x val="-4.2649601452907368E-3"/>
                  <c:y val="0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776FA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chemeClr val="accent1"/>
                        </a:solidFill>
                      </a:rPr>
                      <a:t>sometimes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776FA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5-6198-413A-915B-CB7CC9002D41}"/>
                </c:ext>
              </c:extLst>
            </c:dLbl>
            <c:dLbl>
              <c:idx val="7"/>
              <c:layout>
                <c:manualLayout>
                  <c:x val="-2.1324800726453684E-3"/>
                  <c:y val="6.0468631897203327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DEA9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rgbClr val="D6A300"/>
                        </a:solidFill>
                      </a:rPr>
                      <a:t>generally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DEA9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6-6198-413A-915B-CB7CC9002D41}"/>
                </c:ext>
              </c:extLst>
            </c:dLbl>
            <c:dLbl>
              <c:idx val="8"/>
              <c:layout>
                <c:manualLayout>
                  <c:x val="-6.3974402179361048E-3"/>
                  <c:y val="-3.023431594860166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D6A3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rgbClr val="D6A300"/>
                        </a:solidFill>
                      </a:rPr>
                      <a:t>usually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D6A3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7-6198-413A-915B-CB7CC9002D41}"/>
                </c:ext>
              </c:extLst>
            </c:dLbl>
            <c:dLbl>
              <c:idx val="9"/>
              <c:layout>
                <c:manualLayout>
                  <c:x val="-2.1324800726453684E-3"/>
                  <c:y val="-6.0468631897203327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DEA9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rgbClr val="D6A300"/>
                        </a:solidFill>
                      </a:rPr>
                      <a:t>regularly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DEA9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8-6198-413A-915B-CB7CC9002D41}"/>
                </c:ext>
              </c:extLst>
            </c:dLbl>
            <c:dLbl>
              <c:idx val="10"/>
              <c:layout>
                <c:manualLayout>
                  <c:x val="-4.2649601452907368E-3"/>
                  <c:y val="-6.0468631897203327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rgbClr val="00B050"/>
                        </a:solidFill>
                      </a:rPr>
                      <a:t>seldom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9-6198-413A-915B-CB7CC9002D41}"/>
                </c:ext>
              </c:extLst>
            </c:dLbl>
            <c:dLbl>
              <c:idx val="11"/>
              <c:layout>
                <c:manualLayout>
                  <c:x val="-6.3974402179361048E-3"/>
                  <c:y val="0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rgbClr val="00B050"/>
                        </a:solidFill>
                      </a:rPr>
                      <a:t>frequently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A-6198-413A-915B-CB7CC9002D41}"/>
                </c:ext>
              </c:extLst>
            </c:dLbl>
            <c:dLbl>
              <c:idx val="12"/>
              <c:layout>
                <c:manualLayout>
                  <c:x val="-6.521892895085658E-3"/>
                  <c:y val="-5.89691374785048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rgbClr val="00B050"/>
                        </a:solidFill>
                      </a:rPr>
                      <a:t>hardly</a:t>
                    </a:r>
                    <a:r>
                      <a:rPr lang="en-US" sz="1100" baseline="0">
                        <a:solidFill>
                          <a:srgbClr val="00B050"/>
                        </a:solidFill>
                      </a:rPr>
                      <a:t> ever</a:t>
                    </a:r>
                    <a:endParaRPr lang="en-US" sz="1100">
                      <a:solidFill>
                        <a:srgbClr val="00B05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B-6198-413A-915B-CB7CC9002D41}"/>
                </c:ext>
              </c:extLst>
            </c:dLbl>
            <c:dLbl>
              <c:idx val="13"/>
              <c:layout>
                <c:manualLayout>
                  <c:x val="-8.778910709887195E-3"/>
                  <c:y val="5.89691374785048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rgbClr val="00B050"/>
                        </a:solidFill>
                      </a:rPr>
                      <a:t>almost never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C-6198-413A-915B-CB7CC9002D41}"/>
                </c:ext>
              </c:extLst>
            </c:dLbl>
            <c:dLbl>
              <c:idx val="14"/>
              <c:layout>
                <c:manualLayout>
                  <c:x val="-4.2649601452907368E-3"/>
                  <c:y val="-3.023431594860166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rgbClr val="00B050"/>
                        </a:solidFill>
                      </a:rPr>
                      <a:t>often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D-6198-413A-915B-CB7CC9002D41}"/>
                </c:ext>
              </c:extLst>
            </c:dLbl>
            <c:dLbl>
              <c:idx val="15"/>
              <c:layout>
                <c:manualLayout>
                  <c:x val="-6.3974402179361048E-3"/>
                  <c:y val="-3.023431594860277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32C8A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rgbClr val="32C8A1"/>
                        </a:solidFill>
                      </a:rPr>
                      <a:t>most</a:t>
                    </a:r>
                    <a:r>
                      <a:rPr lang="en-US" sz="1100" baseline="0">
                        <a:solidFill>
                          <a:srgbClr val="32C8A1"/>
                        </a:solidFill>
                      </a:rPr>
                      <a:t> of the time</a:t>
                    </a:r>
                    <a:endParaRPr lang="en-US" sz="1100">
                      <a:solidFill>
                        <a:srgbClr val="32C8A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rgbClr val="32C8A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E-6198-413A-915B-CB7CC9002D41}"/>
                </c:ext>
              </c:extLst>
            </c:dLbl>
            <c:dLbl>
              <c:idx val="16"/>
              <c:layout>
                <c:manualLayout>
                  <c:x val="-4.2649601452907368E-3"/>
                  <c:y val="-3.023431594860277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almost always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F-6198-413A-915B-CB7CC9002D41}"/>
                </c:ext>
              </c:extLst>
            </c:dLbl>
            <c:dLbl>
              <c:idx val="17"/>
              <c:layout>
                <c:manualLayout>
                  <c:x val="-4.2649601452907368E-3"/>
                  <c:y val="6.0468631897203327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rarely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10-6198-413A-915B-CB7CC9002D41}"/>
                </c:ext>
              </c:extLst>
            </c:dLbl>
            <c:dLbl>
              <c:idx val="18"/>
              <c:layout>
                <c:manualLayout>
                  <c:x val="-4.2649939733417838E-3"/>
                  <c:y val="-3.037406209597616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always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11-6198-413A-915B-CB7CC9002D41}"/>
                </c:ext>
              </c:extLst>
            </c:dLbl>
            <c:dLbl>
              <c:idx val="19"/>
              <c:layout>
                <c:manualLayout>
                  <c:x val="-4.2529723805575445E-3"/>
                  <c:y val="9.042314210643939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never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12-6198-413A-915B-CB7CC9002D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xVal>
            <c:numRef>
              <c:f>Blad1!$C$2:$C$21</c:f>
              <c:numCache>
                <c:formatCode>General</c:formatCode>
                <c:ptCount val="20"/>
                <c:pt idx="0">
                  <c:v>11.5</c:v>
                </c:pt>
                <c:pt idx="1">
                  <c:v>20</c:v>
                </c:pt>
                <c:pt idx="2">
                  <c:v>30</c:v>
                </c:pt>
                <c:pt idx="3">
                  <c:v>1</c:v>
                </c:pt>
                <c:pt idx="4">
                  <c:v>12.5</c:v>
                </c:pt>
                <c:pt idx="5">
                  <c:v>18</c:v>
                </c:pt>
                <c:pt idx="6">
                  <c:v>20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10</c:v>
                </c:pt>
                <c:pt idx="11">
                  <c:v>10</c:v>
                </c:pt>
                <c:pt idx="12">
                  <c:v>5</c:v>
                </c:pt>
                <c:pt idx="13">
                  <c:v>5</c:v>
                </c:pt>
                <c:pt idx="14">
                  <c:v>10</c:v>
                </c:pt>
                <c:pt idx="15">
                  <c:v>10</c:v>
                </c:pt>
                <c:pt idx="16">
                  <c:v>5</c:v>
                </c:pt>
                <c:pt idx="17">
                  <c:v>5</c:v>
                </c:pt>
                <c:pt idx="18">
                  <c:v>0</c:v>
                </c:pt>
                <c:pt idx="19">
                  <c:v>0.1</c:v>
                </c:pt>
              </c:numCache>
            </c:numRef>
          </c:xVal>
          <c:yVal>
            <c:numRef>
              <c:f>Blad1!$B$2:$B$21</c:f>
              <c:numCache>
                <c:formatCode>0%</c:formatCode>
                <c:ptCount val="20"/>
                <c:pt idx="0">
                  <c:v>0.379746835443038</c:v>
                </c:pt>
                <c:pt idx="1">
                  <c:v>0.31645569620253167</c:v>
                </c:pt>
                <c:pt idx="2">
                  <c:v>0.22784810126582278</c:v>
                </c:pt>
                <c:pt idx="3">
                  <c:v>0.22784810126582278</c:v>
                </c:pt>
                <c:pt idx="4">
                  <c:v>0.189873417721519</c:v>
                </c:pt>
                <c:pt idx="5">
                  <c:v>0.189873417721519</c:v>
                </c:pt>
                <c:pt idx="6">
                  <c:v>0.17721518987341772</c:v>
                </c:pt>
                <c:pt idx="7">
                  <c:v>0.14000000000000001</c:v>
                </c:pt>
                <c:pt idx="8">
                  <c:v>0.17</c:v>
                </c:pt>
                <c:pt idx="9">
                  <c:v>0.15189873417721519</c:v>
                </c:pt>
                <c:pt idx="10">
                  <c:v>0.15189873417721519</c:v>
                </c:pt>
                <c:pt idx="11">
                  <c:v>0.12658227848101267</c:v>
                </c:pt>
                <c:pt idx="12">
                  <c:v>0.1</c:v>
                </c:pt>
                <c:pt idx="13">
                  <c:v>0.09</c:v>
                </c:pt>
                <c:pt idx="14">
                  <c:v>8.8607594936708861E-2</c:v>
                </c:pt>
                <c:pt idx="15">
                  <c:v>7.5949367088607597E-2</c:v>
                </c:pt>
                <c:pt idx="16">
                  <c:v>5.5E-2</c:v>
                </c:pt>
                <c:pt idx="17">
                  <c:v>4.7E-2</c:v>
                </c:pt>
                <c:pt idx="18">
                  <c:v>7.0000000000000001E-3</c:v>
                </c:pt>
                <c:pt idx="19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6198-413A-915B-CB7CC9002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7175632"/>
        <c:axId val="597176112"/>
      </c:scatterChart>
      <c:valAx>
        <c:axId val="597175632"/>
        <c:scaling>
          <c:orientation val="minMax"/>
          <c:max val="40"/>
        </c:scaling>
        <c:delete val="0"/>
        <c:axPos val="b"/>
        <c:majorGridlines>
          <c:spPr>
            <a:ln w="1270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97176112"/>
        <c:crosses val="autoZero"/>
        <c:crossBetween val="midCat"/>
      </c:valAx>
      <c:valAx>
        <c:axId val="59717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597175632"/>
        <c:crosses val="autoZero"/>
        <c:crossBetween val="midCat"/>
      </c:valAx>
      <c:spPr>
        <a:solidFill>
          <a:srgbClr val="F5F9FD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0.51552</cdr:x>
      <cdr:y>0.09319</cdr:y>
    </cdr:from>
    <cdr:to>
      <cdr:x>0.51624</cdr:x>
      <cdr:y>0.89382</cdr:y>
    </cdr:to>
    <cdr:cxnSp macro="">
      <cdr:nvCxnSpPr>
        <cdr:cNvPr id="5" name="Rechte verbindingslijn 4">
          <a:extLst xmlns:a="http://schemas.openxmlformats.org/drawingml/2006/main">
            <a:ext uri="{FF2B5EF4-FFF2-40B4-BE49-F238E27FC236}">
              <a16:creationId xmlns:a16="http://schemas.microsoft.com/office/drawing/2014/main" id="{B01E1158-C7BB-2CB0-4DAA-85B2A3B18B44}"/>
            </a:ext>
          </a:extLst>
        </cdr:cNvPr>
        <cdr:cNvCxnSpPr/>
      </cdr:nvCxnSpPr>
      <cdr:spPr>
        <a:xfrm xmlns:a="http://schemas.openxmlformats.org/drawingml/2006/main" flipH="1" flipV="1">
          <a:off x="3087566" y="393282"/>
          <a:ext cx="4286" cy="3378676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tx1">
              <a:lumMod val="75000"/>
              <a:lumOff val="25000"/>
            </a:schemeClr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0.06772</cdr:x>
      <cdr:y>0.49475</cdr:y>
    </cdr:from>
    <cdr:to>
      <cdr:x>0.96777</cdr:x>
      <cdr:y>0.49569</cdr:y>
    </cdr:to>
    <cdr:cxnSp macro="">
      <cdr:nvCxnSpPr>
        <cdr:cNvPr id="8" name="Rechte verbindingslijn 7">
          <a:extLst xmlns:a="http://schemas.openxmlformats.org/drawingml/2006/main">
            <a:ext uri="{FF2B5EF4-FFF2-40B4-BE49-F238E27FC236}">
              <a16:creationId xmlns:a16="http://schemas.microsoft.com/office/drawing/2014/main" id="{F968904C-C407-56F0-3EC7-DEBE8A64B3ED}"/>
            </a:ext>
          </a:extLst>
        </cdr:cNvPr>
        <cdr:cNvCxnSpPr/>
      </cdr:nvCxnSpPr>
      <cdr:spPr>
        <a:xfrm xmlns:a="http://schemas.openxmlformats.org/drawingml/2006/main" flipV="1">
          <a:off x="380749" y="2186597"/>
          <a:ext cx="5060704" cy="4155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tx1">
              <a:lumMod val="75000"/>
              <a:lumOff val="25000"/>
            </a:schemeClr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15A8A-6738-4C7A-9F88-744BC63068E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7B3D4-251D-49A0-BD48-294ECDB059C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28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402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827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561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719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114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353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766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98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167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479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2022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165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996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21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975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414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0071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7B3D4-251D-49A0-BD48-294ECDB059C8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999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18497C-7D2C-D74D-17C8-C6E8EE980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E171AB-29D6-D28B-36B1-34F0CF083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0333E3-A4B2-7998-688E-6C165F2B0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591267-898A-6404-D32F-2BC72ECF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21A9BB9-61E6-4C3B-B092-44EB18C6C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6856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81EB2B-84E5-0CCB-03DB-83DB13F4C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FEDF92-7321-C08B-B581-877464824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450711-2FDE-D596-0A1A-004B1A65F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AD4AAE2-8622-2CB3-CED2-1FBF946A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4F6D23-A4B7-35BF-712F-BEBBAD929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312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B5AA98-D39C-82A1-05BD-41DF3DAA7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01F78D0-D571-ED6E-0536-D9CFC6A02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8B6994-C3C2-077A-9513-8A034F4A4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AB4C1E-0E00-6E76-6C03-E757E7A12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54E8198-AD10-224F-D217-24162E3AB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678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9C725A-B5DA-DA0A-E486-44EAD5FD6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0C8117-7B01-4F0C-2D82-58A32E5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20DF10E-03A0-1B65-1713-95814F39C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A3AE43C-E323-A43F-8475-B5481E2B6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CAD4623-C8F1-28C2-6BBB-0EC3625BE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67B46DB-02F1-B8E6-23EE-52A16D646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942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77D4F1-3CF4-0C49-E7FF-5DA56C8E3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598D577-3A90-FC76-6F9E-733963B0D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C50F51D-8E69-5C09-C507-BE8A539EA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1E0A971-89B3-CFE7-B746-2CCF3C6262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4859E7A-4250-2FFC-7D51-AA953DFAFE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99588E4-B331-AA84-FA20-AA65B2C11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3BB9975-BDC0-6EFB-E6D5-15B712B11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0C2FBC0-6230-A6BF-C5A5-E3F56975A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79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672212-47C7-BE3E-DE5A-C6AA489E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A6AF479-96DE-E97E-7833-7D8DCFCA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EEC3228-E075-20C7-FA9A-4DEB124A9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C9B7A6E-9553-59E0-0916-35FC3BDB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9717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96D9FDC-3C9B-D8C7-5B27-BF777D660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EE61A8C-CEC2-1668-EC3B-1FFBDFB0F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75F4EE-6E5C-5281-293F-2E1650D6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9006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B091EA-566E-634A-8518-F8A79712B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933E5C-93D9-2926-E62C-B425F96BB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1F42D69-0D24-B6BD-8320-923A13912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ED817E2-D006-BD5C-557A-C1E26C454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1139E8-C02F-111F-8840-D645A7DE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70EB679-297C-C184-5F81-841EB4D70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85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6F2AA-DACF-F0C8-496F-A5DC1CC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8A43DD3-750D-64F4-C664-7F22C5EEBF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CAA6DE2-78DF-034E-7971-B986CC242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1F2A18B-869B-0BC7-96F4-4F61B717E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7C85B1F-A27D-0B7F-6241-68D5838B7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574AB0C-FF4F-914A-E4D9-01B3FCD57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9151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5C1253-45CC-5198-85DC-A788E49B2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2980073-FE94-8F9A-E5C3-98BD6AD5AD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B95F96-01FF-BAD6-47BD-DB774677F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E9995ED-429F-CC9D-D25E-A2807E200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1A5B8F-2193-2B14-E9AB-C5908F367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585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FC6D887-D377-A5FC-F178-E76F2A89E2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C1CD4E1-D79B-9BE7-F6EC-3FB456E00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29B711A-1657-CC1F-6097-43CFA19C0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A95D2D-126F-52D8-32B7-2E2F54274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C87B89D-1399-1AA5-9D58-4CFBC8C1D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9323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02F064D-53B3-EB20-664D-4FA1356D7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F882250-F529-8E34-1C5C-7D2EFBE73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C4517B7-7DB1-86FC-FEB0-4183A5F77C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419FA-61DB-49DD-BBDE-0C62C317788F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1BDFF1-75FE-826A-8B2A-F6F58663F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4A1E1B-3A2A-F483-CF6D-4283F35DE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C98E4-CFB8-4E2C-AB57-2998C01C61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003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drive.google.com/file/d/1wyBb-JM9ziz2VydWXjkme_usycNUScG-/view?usp=shari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0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C0D68D-E8D2-D463-A353-234475EA9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13681"/>
            <a:ext cx="12192000" cy="1310444"/>
          </a:xfrm>
        </p:spPr>
        <p:txBody>
          <a:bodyPr anchor="t">
            <a:normAutofit/>
          </a:bodyPr>
          <a:lstStyle/>
          <a:p>
            <a:r>
              <a:rPr lang="en-GB" noProof="0" dirty="0">
                <a:solidFill>
                  <a:schemeClr val="accent4">
                    <a:lumMod val="40000"/>
                    <a:lumOff val="60000"/>
                  </a:schemeClr>
                </a:solidFill>
                <a:latin typeface="Aptos" panose="020B0004020202020204" pitchFamily="34" charset="0"/>
              </a:rPr>
              <a:t>How often is </a:t>
            </a:r>
            <a:r>
              <a:rPr lang="en-GB" i="1" noProof="0" dirty="0">
                <a:solidFill>
                  <a:schemeClr val="accent4">
                    <a:lumMod val="40000"/>
                    <a:lumOff val="60000"/>
                  </a:schemeClr>
                </a:solidFill>
                <a:latin typeface="Aptos" panose="020B0004020202020204" pitchFamily="34" charset="0"/>
              </a:rPr>
              <a:t>“sometimes”?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8AAA6F1-BDEF-9FA0-6D07-3CFA27256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466" y="-282842"/>
            <a:ext cx="4782424" cy="4782424"/>
          </a:xfrm>
          <a:prstGeom prst="rect">
            <a:avLst/>
          </a:prstGeom>
          <a:effectLst/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53617207-5365-9C3F-8AD7-6B4FBEB06A15}"/>
              </a:ext>
            </a:extLst>
          </p:cNvPr>
          <p:cNvSpPr txBox="1"/>
          <p:nvPr/>
        </p:nvSpPr>
        <p:spPr>
          <a:xfrm>
            <a:off x="1524000" y="4499582"/>
            <a:ext cx="10049522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2300" b="0" i="1" noProof="0" dirty="0">
                <a:solidFill>
                  <a:srgbClr val="D2DFED"/>
                </a:solidFill>
                <a:latin typeface="Aptos"/>
              </a:rPr>
              <a:t>Interpreting frequency expressions in </a:t>
            </a:r>
            <a:r>
              <a:rPr lang="en-GB" sz="2400" b="0" i="1" noProof="0" dirty="0">
                <a:solidFill>
                  <a:srgbClr val="D2DFED"/>
                </a:solidFill>
                <a:latin typeface="Aptos"/>
              </a:rPr>
              <a:t>language</a:t>
            </a:r>
            <a:r>
              <a:rPr lang="en-GB" sz="2300" b="0" i="1" noProof="0" dirty="0">
                <a:solidFill>
                  <a:srgbClr val="D2DFED"/>
                </a:solidFill>
                <a:latin typeface="Aptos"/>
              </a:rPr>
              <a:t> proficiency descriptors</a:t>
            </a:r>
          </a:p>
        </p:txBody>
      </p:sp>
      <p:grpSp>
        <p:nvGrpSpPr>
          <p:cNvPr id="4" name="Group 26">
            <a:extLst>
              <a:ext uri="{FF2B5EF4-FFF2-40B4-BE49-F238E27FC236}">
                <a16:creationId xmlns:a16="http://schemas.microsoft.com/office/drawing/2014/main" id="{E24A4188-B899-B8BF-8B70-F5C3221A06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05124" y="505225"/>
            <a:ext cx="1262876" cy="1117295"/>
            <a:chOff x="4532" y="1685"/>
            <a:chExt cx="3085" cy="2647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" name="Freeform 27">
              <a:extLst>
                <a:ext uri="{FF2B5EF4-FFF2-40B4-BE49-F238E27FC236}">
                  <a16:creationId xmlns:a16="http://schemas.microsoft.com/office/drawing/2014/main" id="{911E8384-1811-6ABD-6AE5-D05D1E95E9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3" y="2535"/>
              <a:ext cx="724" cy="1525"/>
            </a:xfrm>
            <a:custGeom>
              <a:avLst/>
              <a:gdLst>
                <a:gd name="T0" fmla="*/ 0 w 724"/>
                <a:gd name="T1" fmla="*/ 0 h 1525"/>
                <a:gd name="T2" fmla="*/ 403 w 724"/>
                <a:gd name="T3" fmla="*/ 0 h 1525"/>
                <a:gd name="T4" fmla="*/ 422 w 724"/>
                <a:gd name="T5" fmla="*/ 20 h 1525"/>
                <a:gd name="T6" fmla="*/ 466 w 724"/>
                <a:gd name="T7" fmla="*/ 20 h 1525"/>
                <a:gd name="T8" fmla="*/ 510 w 724"/>
                <a:gd name="T9" fmla="*/ 20 h 1525"/>
                <a:gd name="T10" fmla="*/ 535 w 724"/>
                <a:gd name="T11" fmla="*/ 39 h 1525"/>
                <a:gd name="T12" fmla="*/ 573 w 724"/>
                <a:gd name="T13" fmla="*/ 39 h 1525"/>
                <a:gd name="T14" fmla="*/ 617 w 724"/>
                <a:gd name="T15" fmla="*/ 59 h 1525"/>
                <a:gd name="T16" fmla="*/ 636 w 724"/>
                <a:gd name="T17" fmla="*/ 84 h 1525"/>
                <a:gd name="T18" fmla="*/ 661 w 724"/>
                <a:gd name="T19" fmla="*/ 104 h 1525"/>
                <a:gd name="T20" fmla="*/ 680 w 724"/>
                <a:gd name="T21" fmla="*/ 130 h 1525"/>
                <a:gd name="T22" fmla="*/ 705 w 724"/>
                <a:gd name="T23" fmla="*/ 149 h 1525"/>
                <a:gd name="T24" fmla="*/ 705 w 724"/>
                <a:gd name="T25" fmla="*/ 194 h 1525"/>
                <a:gd name="T26" fmla="*/ 705 w 724"/>
                <a:gd name="T27" fmla="*/ 239 h 1525"/>
                <a:gd name="T28" fmla="*/ 724 w 724"/>
                <a:gd name="T29" fmla="*/ 278 h 1525"/>
                <a:gd name="T30" fmla="*/ 724 w 724"/>
                <a:gd name="T31" fmla="*/ 498 h 1525"/>
                <a:gd name="T32" fmla="*/ 705 w 724"/>
                <a:gd name="T33" fmla="*/ 543 h 1525"/>
                <a:gd name="T34" fmla="*/ 705 w 724"/>
                <a:gd name="T35" fmla="*/ 588 h 1525"/>
                <a:gd name="T36" fmla="*/ 680 w 724"/>
                <a:gd name="T37" fmla="*/ 608 h 1525"/>
                <a:gd name="T38" fmla="*/ 636 w 724"/>
                <a:gd name="T39" fmla="*/ 653 h 1525"/>
                <a:gd name="T40" fmla="*/ 592 w 724"/>
                <a:gd name="T41" fmla="*/ 672 h 1525"/>
                <a:gd name="T42" fmla="*/ 573 w 724"/>
                <a:gd name="T43" fmla="*/ 692 h 1525"/>
                <a:gd name="T44" fmla="*/ 535 w 724"/>
                <a:gd name="T45" fmla="*/ 717 h 1525"/>
                <a:gd name="T46" fmla="*/ 573 w 724"/>
                <a:gd name="T47" fmla="*/ 737 h 1525"/>
                <a:gd name="T48" fmla="*/ 617 w 724"/>
                <a:gd name="T49" fmla="*/ 737 h 1525"/>
                <a:gd name="T50" fmla="*/ 636 w 724"/>
                <a:gd name="T51" fmla="*/ 756 h 1525"/>
                <a:gd name="T52" fmla="*/ 680 w 724"/>
                <a:gd name="T53" fmla="*/ 801 h 1525"/>
                <a:gd name="T54" fmla="*/ 705 w 724"/>
                <a:gd name="T55" fmla="*/ 827 h 1525"/>
                <a:gd name="T56" fmla="*/ 724 w 724"/>
                <a:gd name="T57" fmla="*/ 866 h 1525"/>
                <a:gd name="T58" fmla="*/ 724 w 724"/>
                <a:gd name="T59" fmla="*/ 911 h 1525"/>
                <a:gd name="T60" fmla="*/ 724 w 724"/>
                <a:gd name="T61" fmla="*/ 1215 h 1525"/>
                <a:gd name="T62" fmla="*/ 724 w 724"/>
                <a:gd name="T63" fmla="*/ 1260 h 1525"/>
                <a:gd name="T64" fmla="*/ 724 w 724"/>
                <a:gd name="T65" fmla="*/ 1305 h 1525"/>
                <a:gd name="T66" fmla="*/ 705 w 724"/>
                <a:gd name="T67" fmla="*/ 1324 h 1525"/>
                <a:gd name="T68" fmla="*/ 705 w 724"/>
                <a:gd name="T69" fmla="*/ 1370 h 1525"/>
                <a:gd name="T70" fmla="*/ 680 w 724"/>
                <a:gd name="T71" fmla="*/ 1389 h 1525"/>
                <a:gd name="T72" fmla="*/ 661 w 724"/>
                <a:gd name="T73" fmla="*/ 1415 h 1525"/>
                <a:gd name="T74" fmla="*/ 636 w 724"/>
                <a:gd name="T75" fmla="*/ 1434 h 1525"/>
                <a:gd name="T76" fmla="*/ 617 w 724"/>
                <a:gd name="T77" fmla="*/ 1460 h 1525"/>
                <a:gd name="T78" fmla="*/ 573 w 724"/>
                <a:gd name="T79" fmla="*/ 1479 h 1525"/>
                <a:gd name="T80" fmla="*/ 554 w 724"/>
                <a:gd name="T81" fmla="*/ 1499 h 1525"/>
                <a:gd name="T82" fmla="*/ 510 w 724"/>
                <a:gd name="T83" fmla="*/ 1499 h 1525"/>
                <a:gd name="T84" fmla="*/ 491 w 724"/>
                <a:gd name="T85" fmla="*/ 1525 h 1525"/>
                <a:gd name="T86" fmla="*/ 447 w 724"/>
                <a:gd name="T87" fmla="*/ 1525 h 1525"/>
                <a:gd name="T88" fmla="*/ 403 w 724"/>
                <a:gd name="T89" fmla="*/ 1525 h 1525"/>
                <a:gd name="T90" fmla="*/ 403 w 724"/>
                <a:gd name="T91" fmla="*/ 543 h 1525"/>
                <a:gd name="T92" fmla="*/ 403 w 724"/>
                <a:gd name="T93" fmla="*/ 259 h 1525"/>
                <a:gd name="T94" fmla="*/ 384 w 724"/>
                <a:gd name="T95" fmla="*/ 239 h 1525"/>
                <a:gd name="T96" fmla="*/ 359 w 724"/>
                <a:gd name="T97" fmla="*/ 214 h 1525"/>
                <a:gd name="T98" fmla="*/ 340 w 724"/>
                <a:gd name="T99" fmla="*/ 194 h 1525"/>
                <a:gd name="T100" fmla="*/ 321 w 724"/>
                <a:gd name="T101" fmla="*/ 627 h 1525"/>
                <a:gd name="T102" fmla="*/ 359 w 724"/>
                <a:gd name="T103" fmla="*/ 608 h 1525"/>
                <a:gd name="T104" fmla="*/ 384 w 724"/>
                <a:gd name="T105" fmla="*/ 588 h 1525"/>
                <a:gd name="T106" fmla="*/ 403 w 724"/>
                <a:gd name="T107" fmla="*/ 562 h 1525"/>
                <a:gd name="T108" fmla="*/ 403 w 724"/>
                <a:gd name="T109" fmla="*/ 1260 h 1525"/>
                <a:gd name="T110" fmla="*/ 403 w 724"/>
                <a:gd name="T111" fmla="*/ 847 h 1525"/>
                <a:gd name="T112" fmla="*/ 384 w 724"/>
                <a:gd name="T113" fmla="*/ 827 h 1525"/>
                <a:gd name="T114" fmla="*/ 359 w 724"/>
                <a:gd name="T115" fmla="*/ 801 h 1525"/>
                <a:gd name="T116" fmla="*/ 340 w 724"/>
                <a:gd name="T117" fmla="*/ 782 h 1525"/>
                <a:gd name="T118" fmla="*/ 321 w 724"/>
                <a:gd name="T119" fmla="*/ 1324 h 1525"/>
                <a:gd name="T120" fmla="*/ 359 w 724"/>
                <a:gd name="T121" fmla="*/ 1324 h 1525"/>
                <a:gd name="T122" fmla="*/ 384 w 724"/>
                <a:gd name="T123" fmla="*/ 1305 h 1525"/>
                <a:gd name="T124" fmla="*/ 403 w 724"/>
                <a:gd name="T125" fmla="*/ 1286 h 152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24"/>
                <a:gd name="T190" fmla="*/ 0 h 1525"/>
                <a:gd name="T191" fmla="*/ 724 w 724"/>
                <a:gd name="T192" fmla="*/ 1525 h 152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24" h="1525">
                  <a:moveTo>
                    <a:pt x="0" y="1525"/>
                  </a:moveTo>
                  <a:lnTo>
                    <a:pt x="0" y="0"/>
                  </a:lnTo>
                  <a:lnTo>
                    <a:pt x="384" y="0"/>
                  </a:lnTo>
                  <a:lnTo>
                    <a:pt x="403" y="0"/>
                  </a:lnTo>
                  <a:lnTo>
                    <a:pt x="422" y="0"/>
                  </a:lnTo>
                  <a:lnTo>
                    <a:pt x="422" y="20"/>
                  </a:lnTo>
                  <a:lnTo>
                    <a:pt x="447" y="20"/>
                  </a:lnTo>
                  <a:lnTo>
                    <a:pt x="466" y="20"/>
                  </a:lnTo>
                  <a:lnTo>
                    <a:pt x="491" y="20"/>
                  </a:lnTo>
                  <a:lnTo>
                    <a:pt x="510" y="20"/>
                  </a:lnTo>
                  <a:lnTo>
                    <a:pt x="535" y="20"/>
                  </a:lnTo>
                  <a:lnTo>
                    <a:pt x="535" y="39"/>
                  </a:lnTo>
                  <a:lnTo>
                    <a:pt x="554" y="39"/>
                  </a:lnTo>
                  <a:lnTo>
                    <a:pt x="573" y="39"/>
                  </a:lnTo>
                  <a:lnTo>
                    <a:pt x="592" y="59"/>
                  </a:lnTo>
                  <a:lnTo>
                    <a:pt x="617" y="59"/>
                  </a:lnTo>
                  <a:lnTo>
                    <a:pt x="617" y="84"/>
                  </a:lnTo>
                  <a:lnTo>
                    <a:pt x="636" y="84"/>
                  </a:lnTo>
                  <a:lnTo>
                    <a:pt x="636" y="104"/>
                  </a:lnTo>
                  <a:lnTo>
                    <a:pt x="661" y="104"/>
                  </a:lnTo>
                  <a:lnTo>
                    <a:pt x="661" y="130"/>
                  </a:lnTo>
                  <a:lnTo>
                    <a:pt x="680" y="130"/>
                  </a:lnTo>
                  <a:lnTo>
                    <a:pt x="680" y="149"/>
                  </a:lnTo>
                  <a:lnTo>
                    <a:pt x="705" y="149"/>
                  </a:lnTo>
                  <a:lnTo>
                    <a:pt x="705" y="175"/>
                  </a:lnTo>
                  <a:lnTo>
                    <a:pt x="705" y="194"/>
                  </a:lnTo>
                  <a:lnTo>
                    <a:pt x="705" y="214"/>
                  </a:lnTo>
                  <a:lnTo>
                    <a:pt x="705" y="239"/>
                  </a:lnTo>
                  <a:lnTo>
                    <a:pt x="724" y="259"/>
                  </a:lnTo>
                  <a:lnTo>
                    <a:pt x="724" y="278"/>
                  </a:lnTo>
                  <a:lnTo>
                    <a:pt x="724" y="478"/>
                  </a:lnTo>
                  <a:lnTo>
                    <a:pt x="724" y="498"/>
                  </a:lnTo>
                  <a:lnTo>
                    <a:pt x="705" y="517"/>
                  </a:lnTo>
                  <a:lnTo>
                    <a:pt x="705" y="543"/>
                  </a:lnTo>
                  <a:lnTo>
                    <a:pt x="705" y="562"/>
                  </a:lnTo>
                  <a:lnTo>
                    <a:pt x="705" y="588"/>
                  </a:lnTo>
                  <a:lnTo>
                    <a:pt x="680" y="588"/>
                  </a:lnTo>
                  <a:lnTo>
                    <a:pt x="680" y="608"/>
                  </a:lnTo>
                  <a:lnTo>
                    <a:pt x="661" y="627"/>
                  </a:lnTo>
                  <a:lnTo>
                    <a:pt x="636" y="653"/>
                  </a:lnTo>
                  <a:lnTo>
                    <a:pt x="617" y="672"/>
                  </a:lnTo>
                  <a:lnTo>
                    <a:pt x="592" y="672"/>
                  </a:lnTo>
                  <a:lnTo>
                    <a:pt x="592" y="692"/>
                  </a:lnTo>
                  <a:lnTo>
                    <a:pt x="573" y="692"/>
                  </a:lnTo>
                  <a:lnTo>
                    <a:pt x="554" y="692"/>
                  </a:lnTo>
                  <a:lnTo>
                    <a:pt x="535" y="717"/>
                  </a:lnTo>
                  <a:lnTo>
                    <a:pt x="554" y="717"/>
                  </a:lnTo>
                  <a:lnTo>
                    <a:pt x="573" y="737"/>
                  </a:lnTo>
                  <a:lnTo>
                    <a:pt x="592" y="737"/>
                  </a:lnTo>
                  <a:lnTo>
                    <a:pt x="617" y="737"/>
                  </a:lnTo>
                  <a:lnTo>
                    <a:pt x="617" y="756"/>
                  </a:lnTo>
                  <a:lnTo>
                    <a:pt x="636" y="756"/>
                  </a:lnTo>
                  <a:lnTo>
                    <a:pt x="661" y="782"/>
                  </a:lnTo>
                  <a:lnTo>
                    <a:pt x="680" y="801"/>
                  </a:lnTo>
                  <a:lnTo>
                    <a:pt x="680" y="827"/>
                  </a:lnTo>
                  <a:lnTo>
                    <a:pt x="705" y="827"/>
                  </a:lnTo>
                  <a:lnTo>
                    <a:pt x="705" y="847"/>
                  </a:lnTo>
                  <a:lnTo>
                    <a:pt x="724" y="866"/>
                  </a:lnTo>
                  <a:lnTo>
                    <a:pt x="724" y="892"/>
                  </a:lnTo>
                  <a:lnTo>
                    <a:pt x="724" y="911"/>
                  </a:lnTo>
                  <a:lnTo>
                    <a:pt x="724" y="930"/>
                  </a:lnTo>
                  <a:lnTo>
                    <a:pt x="724" y="1215"/>
                  </a:lnTo>
                  <a:lnTo>
                    <a:pt x="724" y="1240"/>
                  </a:lnTo>
                  <a:lnTo>
                    <a:pt x="724" y="1260"/>
                  </a:lnTo>
                  <a:lnTo>
                    <a:pt x="724" y="1286"/>
                  </a:lnTo>
                  <a:lnTo>
                    <a:pt x="724" y="1305"/>
                  </a:lnTo>
                  <a:lnTo>
                    <a:pt x="724" y="1324"/>
                  </a:lnTo>
                  <a:lnTo>
                    <a:pt x="705" y="1324"/>
                  </a:lnTo>
                  <a:lnTo>
                    <a:pt x="705" y="1344"/>
                  </a:lnTo>
                  <a:lnTo>
                    <a:pt x="705" y="1370"/>
                  </a:lnTo>
                  <a:lnTo>
                    <a:pt x="680" y="1370"/>
                  </a:lnTo>
                  <a:lnTo>
                    <a:pt x="680" y="1389"/>
                  </a:lnTo>
                  <a:lnTo>
                    <a:pt x="680" y="1415"/>
                  </a:lnTo>
                  <a:lnTo>
                    <a:pt x="661" y="1415"/>
                  </a:lnTo>
                  <a:lnTo>
                    <a:pt x="661" y="1434"/>
                  </a:lnTo>
                  <a:lnTo>
                    <a:pt x="636" y="1434"/>
                  </a:lnTo>
                  <a:lnTo>
                    <a:pt x="636" y="1460"/>
                  </a:lnTo>
                  <a:lnTo>
                    <a:pt x="617" y="1460"/>
                  </a:lnTo>
                  <a:lnTo>
                    <a:pt x="592" y="1479"/>
                  </a:lnTo>
                  <a:lnTo>
                    <a:pt x="573" y="1479"/>
                  </a:lnTo>
                  <a:lnTo>
                    <a:pt x="573" y="1499"/>
                  </a:lnTo>
                  <a:lnTo>
                    <a:pt x="554" y="1499"/>
                  </a:lnTo>
                  <a:lnTo>
                    <a:pt x="535" y="1499"/>
                  </a:lnTo>
                  <a:lnTo>
                    <a:pt x="510" y="1499"/>
                  </a:lnTo>
                  <a:lnTo>
                    <a:pt x="510" y="1525"/>
                  </a:lnTo>
                  <a:lnTo>
                    <a:pt x="491" y="1525"/>
                  </a:lnTo>
                  <a:lnTo>
                    <a:pt x="466" y="1525"/>
                  </a:lnTo>
                  <a:lnTo>
                    <a:pt x="447" y="1525"/>
                  </a:lnTo>
                  <a:lnTo>
                    <a:pt x="422" y="1525"/>
                  </a:lnTo>
                  <a:lnTo>
                    <a:pt x="403" y="1525"/>
                  </a:lnTo>
                  <a:lnTo>
                    <a:pt x="0" y="1525"/>
                  </a:lnTo>
                  <a:close/>
                  <a:moveTo>
                    <a:pt x="403" y="543"/>
                  </a:moveTo>
                  <a:lnTo>
                    <a:pt x="403" y="278"/>
                  </a:lnTo>
                  <a:lnTo>
                    <a:pt x="403" y="259"/>
                  </a:lnTo>
                  <a:lnTo>
                    <a:pt x="403" y="239"/>
                  </a:lnTo>
                  <a:lnTo>
                    <a:pt x="384" y="239"/>
                  </a:lnTo>
                  <a:lnTo>
                    <a:pt x="384" y="214"/>
                  </a:lnTo>
                  <a:lnTo>
                    <a:pt x="359" y="214"/>
                  </a:lnTo>
                  <a:lnTo>
                    <a:pt x="340" y="214"/>
                  </a:lnTo>
                  <a:lnTo>
                    <a:pt x="340" y="194"/>
                  </a:lnTo>
                  <a:lnTo>
                    <a:pt x="321" y="194"/>
                  </a:lnTo>
                  <a:lnTo>
                    <a:pt x="321" y="627"/>
                  </a:lnTo>
                  <a:lnTo>
                    <a:pt x="340" y="627"/>
                  </a:lnTo>
                  <a:lnTo>
                    <a:pt x="359" y="608"/>
                  </a:lnTo>
                  <a:lnTo>
                    <a:pt x="384" y="608"/>
                  </a:lnTo>
                  <a:lnTo>
                    <a:pt x="384" y="588"/>
                  </a:lnTo>
                  <a:lnTo>
                    <a:pt x="403" y="588"/>
                  </a:lnTo>
                  <a:lnTo>
                    <a:pt x="403" y="562"/>
                  </a:lnTo>
                  <a:lnTo>
                    <a:pt x="403" y="543"/>
                  </a:lnTo>
                  <a:close/>
                  <a:moveTo>
                    <a:pt x="403" y="1260"/>
                  </a:moveTo>
                  <a:lnTo>
                    <a:pt x="403" y="866"/>
                  </a:lnTo>
                  <a:lnTo>
                    <a:pt x="403" y="847"/>
                  </a:lnTo>
                  <a:lnTo>
                    <a:pt x="403" y="827"/>
                  </a:lnTo>
                  <a:lnTo>
                    <a:pt x="384" y="827"/>
                  </a:lnTo>
                  <a:lnTo>
                    <a:pt x="384" y="801"/>
                  </a:lnTo>
                  <a:lnTo>
                    <a:pt x="359" y="801"/>
                  </a:lnTo>
                  <a:lnTo>
                    <a:pt x="359" y="782"/>
                  </a:lnTo>
                  <a:lnTo>
                    <a:pt x="340" y="782"/>
                  </a:lnTo>
                  <a:lnTo>
                    <a:pt x="321" y="782"/>
                  </a:lnTo>
                  <a:lnTo>
                    <a:pt x="321" y="1324"/>
                  </a:lnTo>
                  <a:lnTo>
                    <a:pt x="340" y="1324"/>
                  </a:lnTo>
                  <a:lnTo>
                    <a:pt x="359" y="1324"/>
                  </a:lnTo>
                  <a:lnTo>
                    <a:pt x="384" y="1324"/>
                  </a:lnTo>
                  <a:lnTo>
                    <a:pt x="384" y="1305"/>
                  </a:lnTo>
                  <a:lnTo>
                    <a:pt x="403" y="1305"/>
                  </a:lnTo>
                  <a:lnTo>
                    <a:pt x="403" y="1286"/>
                  </a:lnTo>
                  <a:lnTo>
                    <a:pt x="403" y="12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6" name="Freeform 28">
              <a:extLst>
                <a:ext uri="{FF2B5EF4-FFF2-40B4-BE49-F238E27FC236}">
                  <a16:creationId xmlns:a16="http://schemas.microsoft.com/office/drawing/2014/main" id="{D37AD5B4-CEBA-D14A-F7C4-8B728405D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3" y="2535"/>
              <a:ext cx="724" cy="1525"/>
            </a:xfrm>
            <a:custGeom>
              <a:avLst/>
              <a:gdLst>
                <a:gd name="T0" fmla="*/ 0 w 724"/>
                <a:gd name="T1" fmla="*/ 0 h 1525"/>
                <a:gd name="T2" fmla="*/ 403 w 724"/>
                <a:gd name="T3" fmla="*/ 0 h 1525"/>
                <a:gd name="T4" fmla="*/ 422 w 724"/>
                <a:gd name="T5" fmla="*/ 20 h 1525"/>
                <a:gd name="T6" fmla="*/ 466 w 724"/>
                <a:gd name="T7" fmla="*/ 20 h 1525"/>
                <a:gd name="T8" fmla="*/ 510 w 724"/>
                <a:gd name="T9" fmla="*/ 20 h 1525"/>
                <a:gd name="T10" fmla="*/ 535 w 724"/>
                <a:gd name="T11" fmla="*/ 39 h 1525"/>
                <a:gd name="T12" fmla="*/ 573 w 724"/>
                <a:gd name="T13" fmla="*/ 39 h 1525"/>
                <a:gd name="T14" fmla="*/ 617 w 724"/>
                <a:gd name="T15" fmla="*/ 59 h 1525"/>
                <a:gd name="T16" fmla="*/ 636 w 724"/>
                <a:gd name="T17" fmla="*/ 84 h 1525"/>
                <a:gd name="T18" fmla="*/ 661 w 724"/>
                <a:gd name="T19" fmla="*/ 104 h 1525"/>
                <a:gd name="T20" fmla="*/ 680 w 724"/>
                <a:gd name="T21" fmla="*/ 130 h 1525"/>
                <a:gd name="T22" fmla="*/ 705 w 724"/>
                <a:gd name="T23" fmla="*/ 149 h 1525"/>
                <a:gd name="T24" fmla="*/ 705 w 724"/>
                <a:gd name="T25" fmla="*/ 194 h 1525"/>
                <a:gd name="T26" fmla="*/ 705 w 724"/>
                <a:gd name="T27" fmla="*/ 239 h 1525"/>
                <a:gd name="T28" fmla="*/ 724 w 724"/>
                <a:gd name="T29" fmla="*/ 278 h 1525"/>
                <a:gd name="T30" fmla="*/ 724 w 724"/>
                <a:gd name="T31" fmla="*/ 498 h 1525"/>
                <a:gd name="T32" fmla="*/ 705 w 724"/>
                <a:gd name="T33" fmla="*/ 543 h 1525"/>
                <a:gd name="T34" fmla="*/ 705 w 724"/>
                <a:gd name="T35" fmla="*/ 588 h 1525"/>
                <a:gd name="T36" fmla="*/ 680 w 724"/>
                <a:gd name="T37" fmla="*/ 608 h 1525"/>
                <a:gd name="T38" fmla="*/ 636 w 724"/>
                <a:gd name="T39" fmla="*/ 653 h 1525"/>
                <a:gd name="T40" fmla="*/ 592 w 724"/>
                <a:gd name="T41" fmla="*/ 672 h 1525"/>
                <a:gd name="T42" fmla="*/ 573 w 724"/>
                <a:gd name="T43" fmla="*/ 692 h 1525"/>
                <a:gd name="T44" fmla="*/ 535 w 724"/>
                <a:gd name="T45" fmla="*/ 717 h 1525"/>
                <a:gd name="T46" fmla="*/ 573 w 724"/>
                <a:gd name="T47" fmla="*/ 737 h 1525"/>
                <a:gd name="T48" fmla="*/ 617 w 724"/>
                <a:gd name="T49" fmla="*/ 737 h 1525"/>
                <a:gd name="T50" fmla="*/ 636 w 724"/>
                <a:gd name="T51" fmla="*/ 756 h 1525"/>
                <a:gd name="T52" fmla="*/ 680 w 724"/>
                <a:gd name="T53" fmla="*/ 801 h 1525"/>
                <a:gd name="T54" fmla="*/ 705 w 724"/>
                <a:gd name="T55" fmla="*/ 827 h 1525"/>
                <a:gd name="T56" fmla="*/ 724 w 724"/>
                <a:gd name="T57" fmla="*/ 866 h 1525"/>
                <a:gd name="T58" fmla="*/ 724 w 724"/>
                <a:gd name="T59" fmla="*/ 911 h 1525"/>
                <a:gd name="T60" fmla="*/ 724 w 724"/>
                <a:gd name="T61" fmla="*/ 1215 h 1525"/>
                <a:gd name="T62" fmla="*/ 724 w 724"/>
                <a:gd name="T63" fmla="*/ 1260 h 1525"/>
                <a:gd name="T64" fmla="*/ 724 w 724"/>
                <a:gd name="T65" fmla="*/ 1305 h 1525"/>
                <a:gd name="T66" fmla="*/ 705 w 724"/>
                <a:gd name="T67" fmla="*/ 1324 h 1525"/>
                <a:gd name="T68" fmla="*/ 705 w 724"/>
                <a:gd name="T69" fmla="*/ 1370 h 1525"/>
                <a:gd name="T70" fmla="*/ 680 w 724"/>
                <a:gd name="T71" fmla="*/ 1389 h 1525"/>
                <a:gd name="T72" fmla="*/ 661 w 724"/>
                <a:gd name="T73" fmla="*/ 1415 h 1525"/>
                <a:gd name="T74" fmla="*/ 636 w 724"/>
                <a:gd name="T75" fmla="*/ 1434 h 1525"/>
                <a:gd name="T76" fmla="*/ 617 w 724"/>
                <a:gd name="T77" fmla="*/ 1460 h 1525"/>
                <a:gd name="T78" fmla="*/ 573 w 724"/>
                <a:gd name="T79" fmla="*/ 1479 h 1525"/>
                <a:gd name="T80" fmla="*/ 554 w 724"/>
                <a:gd name="T81" fmla="*/ 1499 h 1525"/>
                <a:gd name="T82" fmla="*/ 510 w 724"/>
                <a:gd name="T83" fmla="*/ 1499 h 1525"/>
                <a:gd name="T84" fmla="*/ 491 w 724"/>
                <a:gd name="T85" fmla="*/ 1525 h 1525"/>
                <a:gd name="T86" fmla="*/ 447 w 724"/>
                <a:gd name="T87" fmla="*/ 1525 h 1525"/>
                <a:gd name="T88" fmla="*/ 403 w 724"/>
                <a:gd name="T89" fmla="*/ 1525 h 152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724"/>
                <a:gd name="T136" fmla="*/ 0 h 1525"/>
                <a:gd name="T137" fmla="*/ 724 w 724"/>
                <a:gd name="T138" fmla="*/ 1525 h 152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724" h="1525">
                  <a:moveTo>
                    <a:pt x="0" y="1525"/>
                  </a:moveTo>
                  <a:lnTo>
                    <a:pt x="0" y="0"/>
                  </a:lnTo>
                  <a:lnTo>
                    <a:pt x="384" y="0"/>
                  </a:lnTo>
                  <a:lnTo>
                    <a:pt x="403" y="0"/>
                  </a:lnTo>
                  <a:lnTo>
                    <a:pt x="422" y="0"/>
                  </a:lnTo>
                  <a:lnTo>
                    <a:pt x="422" y="20"/>
                  </a:lnTo>
                  <a:lnTo>
                    <a:pt x="447" y="20"/>
                  </a:lnTo>
                  <a:lnTo>
                    <a:pt x="466" y="20"/>
                  </a:lnTo>
                  <a:lnTo>
                    <a:pt x="491" y="20"/>
                  </a:lnTo>
                  <a:lnTo>
                    <a:pt x="510" y="20"/>
                  </a:lnTo>
                  <a:lnTo>
                    <a:pt x="535" y="20"/>
                  </a:lnTo>
                  <a:lnTo>
                    <a:pt x="535" y="39"/>
                  </a:lnTo>
                  <a:lnTo>
                    <a:pt x="554" y="39"/>
                  </a:lnTo>
                  <a:lnTo>
                    <a:pt x="573" y="39"/>
                  </a:lnTo>
                  <a:lnTo>
                    <a:pt x="592" y="59"/>
                  </a:lnTo>
                  <a:lnTo>
                    <a:pt x="617" y="59"/>
                  </a:lnTo>
                  <a:lnTo>
                    <a:pt x="617" y="84"/>
                  </a:lnTo>
                  <a:lnTo>
                    <a:pt x="636" y="84"/>
                  </a:lnTo>
                  <a:lnTo>
                    <a:pt x="636" y="104"/>
                  </a:lnTo>
                  <a:lnTo>
                    <a:pt x="661" y="104"/>
                  </a:lnTo>
                  <a:lnTo>
                    <a:pt x="661" y="130"/>
                  </a:lnTo>
                  <a:lnTo>
                    <a:pt x="680" y="130"/>
                  </a:lnTo>
                  <a:lnTo>
                    <a:pt x="680" y="149"/>
                  </a:lnTo>
                  <a:lnTo>
                    <a:pt x="705" y="149"/>
                  </a:lnTo>
                  <a:lnTo>
                    <a:pt x="705" y="175"/>
                  </a:lnTo>
                  <a:lnTo>
                    <a:pt x="705" y="194"/>
                  </a:lnTo>
                  <a:lnTo>
                    <a:pt x="705" y="214"/>
                  </a:lnTo>
                  <a:lnTo>
                    <a:pt x="705" y="239"/>
                  </a:lnTo>
                  <a:lnTo>
                    <a:pt x="724" y="259"/>
                  </a:lnTo>
                  <a:lnTo>
                    <a:pt x="724" y="278"/>
                  </a:lnTo>
                  <a:lnTo>
                    <a:pt x="724" y="478"/>
                  </a:lnTo>
                  <a:lnTo>
                    <a:pt x="724" y="498"/>
                  </a:lnTo>
                  <a:lnTo>
                    <a:pt x="705" y="517"/>
                  </a:lnTo>
                  <a:lnTo>
                    <a:pt x="705" y="543"/>
                  </a:lnTo>
                  <a:lnTo>
                    <a:pt x="705" y="562"/>
                  </a:lnTo>
                  <a:lnTo>
                    <a:pt x="705" y="588"/>
                  </a:lnTo>
                  <a:lnTo>
                    <a:pt x="680" y="588"/>
                  </a:lnTo>
                  <a:lnTo>
                    <a:pt x="680" y="608"/>
                  </a:lnTo>
                  <a:lnTo>
                    <a:pt x="661" y="627"/>
                  </a:lnTo>
                  <a:lnTo>
                    <a:pt x="636" y="653"/>
                  </a:lnTo>
                  <a:lnTo>
                    <a:pt x="617" y="672"/>
                  </a:lnTo>
                  <a:lnTo>
                    <a:pt x="592" y="672"/>
                  </a:lnTo>
                  <a:lnTo>
                    <a:pt x="592" y="692"/>
                  </a:lnTo>
                  <a:lnTo>
                    <a:pt x="573" y="692"/>
                  </a:lnTo>
                  <a:lnTo>
                    <a:pt x="554" y="692"/>
                  </a:lnTo>
                  <a:lnTo>
                    <a:pt x="535" y="717"/>
                  </a:lnTo>
                  <a:lnTo>
                    <a:pt x="554" y="717"/>
                  </a:lnTo>
                  <a:lnTo>
                    <a:pt x="573" y="737"/>
                  </a:lnTo>
                  <a:lnTo>
                    <a:pt x="592" y="737"/>
                  </a:lnTo>
                  <a:lnTo>
                    <a:pt x="617" y="737"/>
                  </a:lnTo>
                  <a:lnTo>
                    <a:pt x="617" y="756"/>
                  </a:lnTo>
                  <a:lnTo>
                    <a:pt x="636" y="756"/>
                  </a:lnTo>
                  <a:lnTo>
                    <a:pt x="661" y="782"/>
                  </a:lnTo>
                  <a:lnTo>
                    <a:pt x="680" y="801"/>
                  </a:lnTo>
                  <a:lnTo>
                    <a:pt x="680" y="827"/>
                  </a:lnTo>
                  <a:lnTo>
                    <a:pt x="705" y="827"/>
                  </a:lnTo>
                  <a:lnTo>
                    <a:pt x="705" y="847"/>
                  </a:lnTo>
                  <a:lnTo>
                    <a:pt x="724" y="866"/>
                  </a:lnTo>
                  <a:lnTo>
                    <a:pt x="724" y="892"/>
                  </a:lnTo>
                  <a:lnTo>
                    <a:pt x="724" y="911"/>
                  </a:lnTo>
                  <a:lnTo>
                    <a:pt x="724" y="930"/>
                  </a:lnTo>
                  <a:lnTo>
                    <a:pt x="724" y="1215"/>
                  </a:lnTo>
                  <a:lnTo>
                    <a:pt x="724" y="1240"/>
                  </a:lnTo>
                  <a:lnTo>
                    <a:pt x="724" y="1260"/>
                  </a:lnTo>
                  <a:lnTo>
                    <a:pt x="724" y="1286"/>
                  </a:lnTo>
                  <a:lnTo>
                    <a:pt x="724" y="1305"/>
                  </a:lnTo>
                  <a:lnTo>
                    <a:pt x="724" y="1324"/>
                  </a:lnTo>
                  <a:lnTo>
                    <a:pt x="705" y="1324"/>
                  </a:lnTo>
                  <a:lnTo>
                    <a:pt x="705" y="1344"/>
                  </a:lnTo>
                  <a:lnTo>
                    <a:pt x="705" y="1370"/>
                  </a:lnTo>
                  <a:lnTo>
                    <a:pt x="680" y="1370"/>
                  </a:lnTo>
                  <a:lnTo>
                    <a:pt x="680" y="1389"/>
                  </a:lnTo>
                  <a:lnTo>
                    <a:pt x="680" y="1415"/>
                  </a:lnTo>
                  <a:lnTo>
                    <a:pt x="661" y="1415"/>
                  </a:lnTo>
                  <a:lnTo>
                    <a:pt x="661" y="1434"/>
                  </a:lnTo>
                  <a:lnTo>
                    <a:pt x="636" y="1434"/>
                  </a:lnTo>
                  <a:lnTo>
                    <a:pt x="636" y="1460"/>
                  </a:lnTo>
                  <a:lnTo>
                    <a:pt x="617" y="1460"/>
                  </a:lnTo>
                  <a:lnTo>
                    <a:pt x="592" y="1479"/>
                  </a:lnTo>
                  <a:lnTo>
                    <a:pt x="573" y="1479"/>
                  </a:lnTo>
                  <a:lnTo>
                    <a:pt x="573" y="1499"/>
                  </a:lnTo>
                  <a:lnTo>
                    <a:pt x="554" y="1499"/>
                  </a:lnTo>
                  <a:lnTo>
                    <a:pt x="535" y="1499"/>
                  </a:lnTo>
                  <a:lnTo>
                    <a:pt x="510" y="1499"/>
                  </a:lnTo>
                  <a:lnTo>
                    <a:pt x="510" y="1525"/>
                  </a:lnTo>
                  <a:lnTo>
                    <a:pt x="491" y="1525"/>
                  </a:lnTo>
                  <a:lnTo>
                    <a:pt x="466" y="1525"/>
                  </a:lnTo>
                  <a:lnTo>
                    <a:pt x="447" y="1525"/>
                  </a:lnTo>
                  <a:lnTo>
                    <a:pt x="422" y="1525"/>
                  </a:lnTo>
                  <a:lnTo>
                    <a:pt x="403" y="1525"/>
                  </a:lnTo>
                  <a:lnTo>
                    <a:pt x="0" y="1525"/>
                  </a:lnTo>
                </a:path>
              </a:pathLst>
            </a:custGeom>
            <a:grpFill/>
            <a:ln w="0">
              <a:solidFill>
                <a:srgbClr val="0033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7" name="Freeform 29">
              <a:extLst>
                <a:ext uri="{FF2B5EF4-FFF2-40B4-BE49-F238E27FC236}">
                  <a16:creationId xmlns:a16="http://schemas.microsoft.com/office/drawing/2014/main" id="{ECDE38A2-6386-5118-3F1C-430E3D12E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4" y="2729"/>
              <a:ext cx="82" cy="433"/>
            </a:xfrm>
            <a:custGeom>
              <a:avLst/>
              <a:gdLst>
                <a:gd name="T0" fmla="*/ 82 w 82"/>
                <a:gd name="T1" fmla="*/ 349 h 433"/>
                <a:gd name="T2" fmla="*/ 82 w 82"/>
                <a:gd name="T3" fmla="*/ 84 h 433"/>
                <a:gd name="T4" fmla="*/ 82 w 82"/>
                <a:gd name="T5" fmla="*/ 65 h 433"/>
                <a:gd name="T6" fmla="*/ 82 w 82"/>
                <a:gd name="T7" fmla="*/ 45 h 433"/>
                <a:gd name="T8" fmla="*/ 63 w 82"/>
                <a:gd name="T9" fmla="*/ 45 h 433"/>
                <a:gd name="T10" fmla="*/ 63 w 82"/>
                <a:gd name="T11" fmla="*/ 20 h 433"/>
                <a:gd name="T12" fmla="*/ 38 w 82"/>
                <a:gd name="T13" fmla="*/ 20 h 433"/>
                <a:gd name="T14" fmla="*/ 19 w 82"/>
                <a:gd name="T15" fmla="*/ 20 h 433"/>
                <a:gd name="T16" fmla="*/ 19 w 82"/>
                <a:gd name="T17" fmla="*/ 0 h 433"/>
                <a:gd name="T18" fmla="*/ 0 w 82"/>
                <a:gd name="T19" fmla="*/ 0 h 433"/>
                <a:gd name="T20" fmla="*/ 0 w 82"/>
                <a:gd name="T21" fmla="*/ 433 h 433"/>
                <a:gd name="T22" fmla="*/ 19 w 82"/>
                <a:gd name="T23" fmla="*/ 433 h 433"/>
                <a:gd name="T24" fmla="*/ 38 w 82"/>
                <a:gd name="T25" fmla="*/ 414 h 433"/>
                <a:gd name="T26" fmla="*/ 63 w 82"/>
                <a:gd name="T27" fmla="*/ 414 h 433"/>
                <a:gd name="T28" fmla="*/ 63 w 82"/>
                <a:gd name="T29" fmla="*/ 394 h 433"/>
                <a:gd name="T30" fmla="*/ 82 w 82"/>
                <a:gd name="T31" fmla="*/ 394 h 433"/>
                <a:gd name="T32" fmla="*/ 82 w 82"/>
                <a:gd name="T33" fmla="*/ 368 h 433"/>
                <a:gd name="T34" fmla="*/ 82 w 82"/>
                <a:gd name="T35" fmla="*/ 349 h 43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2"/>
                <a:gd name="T55" fmla="*/ 0 h 433"/>
                <a:gd name="T56" fmla="*/ 82 w 82"/>
                <a:gd name="T57" fmla="*/ 433 h 43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2" h="433">
                  <a:moveTo>
                    <a:pt x="82" y="349"/>
                  </a:moveTo>
                  <a:lnTo>
                    <a:pt x="82" y="84"/>
                  </a:lnTo>
                  <a:lnTo>
                    <a:pt x="82" y="65"/>
                  </a:lnTo>
                  <a:lnTo>
                    <a:pt x="82" y="45"/>
                  </a:lnTo>
                  <a:lnTo>
                    <a:pt x="63" y="45"/>
                  </a:lnTo>
                  <a:lnTo>
                    <a:pt x="63" y="20"/>
                  </a:lnTo>
                  <a:lnTo>
                    <a:pt x="38" y="20"/>
                  </a:lnTo>
                  <a:lnTo>
                    <a:pt x="19" y="2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433"/>
                  </a:lnTo>
                  <a:lnTo>
                    <a:pt x="19" y="433"/>
                  </a:lnTo>
                  <a:lnTo>
                    <a:pt x="38" y="414"/>
                  </a:lnTo>
                  <a:lnTo>
                    <a:pt x="63" y="414"/>
                  </a:lnTo>
                  <a:lnTo>
                    <a:pt x="63" y="394"/>
                  </a:lnTo>
                  <a:lnTo>
                    <a:pt x="82" y="394"/>
                  </a:lnTo>
                  <a:lnTo>
                    <a:pt x="82" y="368"/>
                  </a:lnTo>
                  <a:lnTo>
                    <a:pt x="82" y="349"/>
                  </a:lnTo>
                </a:path>
              </a:pathLst>
            </a:custGeom>
            <a:grpFill/>
            <a:ln w="0">
              <a:solidFill>
                <a:srgbClr val="0033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8" name="Freeform 30">
              <a:extLst>
                <a:ext uri="{FF2B5EF4-FFF2-40B4-BE49-F238E27FC236}">
                  <a16:creationId xmlns:a16="http://schemas.microsoft.com/office/drawing/2014/main" id="{A7AE3B05-8FA4-9AE8-B248-7352B3A52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4" y="3317"/>
              <a:ext cx="82" cy="542"/>
            </a:xfrm>
            <a:custGeom>
              <a:avLst/>
              <a:gdLst>
                <a:gd name="T0" fmla="*/ 82 w 82"/>
                <a:gd name="T1" fmla="*/ 478 h 542"/>
                <a:gd name="T2" fmla="*/ 82 w 82"/>
                <a:gd name="T3" fmla="*/ 84 h 542"/>
                <a:gd name="T4" fmla="*/ 82 w 82"/>
                <a:gd name="T5" fmla="*/ 65 h 542"/>
                <a:gd name="T6" fmla="*/ 82 w 82"/>
                <a:gd name="T7" fmla="*/ 45 h 542"/>
                <a:gd name="T8" fmla="*/ 63 w 82"/>
                <a:gd name="T9" fmla="*/ 45 h 542"/>
                <a:gd name="T10" fmla="*/ 63 w 82"/>
                <a:gd name="T11" fmla="*/ 19 h 542"/>
                <a:gd name="T12" fmla="*/ 38 w 82"/>
                <a:gd name="T13" fmla="*/ 19 h 542"/>
                <a:gd name="T14" fmla="*/ 38 w 82"/>
                <a:gd name="T15" fmla="*/ 0 h 542"/>
                <a:gd name="T16" fmla="*/ 19 w 82"/>
                <a:gd name="T17" fmla="*/ 0 h 542"/>
                <a:gd name="T18" fmla="*/ 0 w 82"/>
                <a:gd name="T19" fmla="*/ 0 h 542"/>
                <a:gd name="T20" fmla="*/ 0 w 82"/>
                <a:gd name="T21" fmla="*/ 542 h 542"/>
                <a:gd name="T22" fmla="*/ 19 w 82"/>
                <a:gd name="T23" fmla="*/ 542 h 542"/>
                <a:gd name="T24" fmla="*/ 38 w 82"/>
                <a:gd name="T25" fmla="*/ 542 h 542"/>
                <a:gd name="T26" fmla="*/ 63 w 82"/>
                <a:gd name="T27" fmla="*/ 542 h 542"/>
                <a:gd name="T28" fmla="*/ 63 w 82"/>
                <a:gd name="T29" fmla="*/ 523 h 542"/>
                <a:gd name="T30" fmla="*/ 82 w 82"/>
                <a:gd name="T31" fmla="*/ 523 h 542"/>
                <a:gd name="T32" fmla="*/ 82 w 82"/>
                <a:gd name="T33" fmla="*/ 504 h 542"/>
                <a:gd name="T34" fmla="*/ 82 w 82"/>
                <a:gd name="T35" fmla="*/ 478 h 5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2"/>
                <a:gd name="T55" fmla="*/ 0 h 542"/>
                <a:gd name="T56" fmla="*/ 82 w 82"/>
                <a:gd name="T57" fmla="*/ 542 h 54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2" h="542">
                  <a:moveTo>
                    <a:pt x="82" y="478"/>
                  </a:moveTo>
                  <a:lnTo>
                    <a:pt x="82" y="84"/>
                  </a:lnTo>
                  <a:lnTo>
                    <a:pt x="82" y="65"/>
                  </a:lnTo>
                  <a:lnTo>
                    <a:pt x="82" y="45"/>
                  </a:lnTo>
                  <a:lnTo>
                    <a:pt x="63" y="45"/>
                  </a:lnTo>
                  <a:lnTo>
                    <a:pt x="63" y="19"/>
                  </a:lnTo>
                  <a:lnTo>
                    <a:pt x="38" y="19"/>
                  </a:lnTo>
                  <a:lnTo>
                    <a:pt x="38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542"/>
                  </a:lnTo>
                  <a:lnTo>
                    <a:pt x="19" y="542"/>
                  </a:lnTo>
                  <a:lnTo>
                    <a:pt x="38" y="542"/>
                  </a:lnTo>
                  <a:lnTo>
                    <a:pt x="63" y="542"/>
                  </a:lnTo>
                  <a:lnTo>
                    <a:pt x="63" y="523"/>
                  </a:lnTo>
                  <a:lnTo>
                    <a:pt x="82" y="523"/>
                  </a:lnTo>
                  <a:lnTo>
                    <a:pt x="82" y="504"/>
                  </a:lnTo>
                  <a:lnTo>
                    <a:pt x="82" y="478"/>
                  </a:lnTo>
                </a:path>
              </a:pathLst>
            </a:custGeom>
            <a:grpFill/>
            <a:ln w="0">
              <a:solidFill>
                <a:srgbClr val="0033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9" name="Rectangle 31">
              <a:extLst>
                <a:ext uri="{FF2B5EF4-FFF2-40B4-BE49-F238E27FC236}">
                  <a16:creationId xmlns:a16="http://schemas.microsoft.com/office/drawing/2014/main" id="{EE3BC3BE-B5C8-6664-3B74-40E586276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0" y="2535"/>
              <a:ext cx="321" cy="15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 sz="4000" b="1" noProof="0" dirty="0"/>
            </a:p>
          </p:txBody>
        </p:sp>
        <p:sp>
          <p:nvSpPr>
            <p:cNvPr id="10" name="Rectangle 32">
              <a:extLst>
                <a:ext uri="{FF2B5EF4-FFF2-40B4-BE49-F238E27FC236}">
                  <a16:creationId xmlns:a16="http://schemas.microsoft.com/office/drawing/2014/main" id="{11666D07-877F-D073-D239-3FC956160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0" y="2535"/>
              <a:ext cx="321" cy="1525"/>
            </a:xfrm>
            <a:prstGeom prst="rect">
              <a:avLst/>
            </a:prstGeom>
            <a:grpFill/>
            <a:ln w="0">
              <a:solidFill>
                <a:srgbClr val="00339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 sz="4000" b="1" noProof="0" dirty="0"/>
            </a:p>
          </p:txBody>
        </p:sp>
        <p:sp>
          <p:nvSpPr>
            <p:cNvPr id="13" name="Freeform 33">
              <a:extLst>
                <a:ext uri="{FF2B5EF4-FFF2-40B4-BE49-F238E27FC236}">
                  <a16:creationId xmlns:a16="http://schemas.microsoft.com/office/drawing/2014/main" id="{DC6E913A-F8F7-BD6F-240F-FB30D5389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3" y="2535"/>
              <a:ext cx="592" cy="1525"/>
            </a:xfrm>
            <a:custGeom>
              <a:avLst/>
              <a:gdLst>
                <a:gd name="T0" fmla="*/ 592 w 592"/>
                <a:gd name="T1" fmla="*/ 1525 h 1525"/>
                <a:gd name="T2" fmla="*/ 0 w 592"/>
                <a:gd name="T3" fmla="*/ 1525 h 1525"/>
                <a:gd name="T4" fmla="*/ 0 w 592"/>
                <a:gd name="T5" fmla="*/ 0 h 1525"/>
                <a:gd name="T6" fmla="*/ 321 w 592"/>
                <a:gd name="T7" fmla="*/ 0 h 1525"/>
                <a:gd name="T8" fmla="*/ 321 w 592"/>
                <a:gd name="T9" fmla="*/ 1324 h 1525"/>
                <a:gd name="T10" fmla="*/ 592 w 592"/>
                <a:gd name="T11" fmla="*/ 1324 h 1525"/>
                <a:gd name="T12" fmla="*/ 592 w 592"/>
                <a:gd name="T13" fmla="*/ 1525 h 15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2"/>
                <a:gd name="T22" fmla="*/ 0 h 1525"/>
                <a:gd name="T23" fmla="*/ 592 w 592"/>
                <a:gd name="T24" fmla="*/ 1525 h 15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2" h="1525">
                  <a:moveTo>
                    <a:pt x="592" y="1525"/>
                  </a:moveTo>
                  <a:lnTo>
                    <a:pt x="0" y="1525"/>
                  </a:lnTo>
                  <a:lnTo>
                    <a:pt x="0" y="0"/>
                  </a:lnTo>
                  <a:lnTo>
                    <a:pt x="321" y="0"/>
                  </a:lnTo>
                  <a:lnTo>
                    <a:pt x="321" y="1324"/>
                  </a:lnTo>
                  <a:lnTo>
                    <a:pt x="592" y="1324"/>
                  </a:lnTo>
                  <a:lnTo>
                    <a:pt x="592" y="15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4" name="Freeform 34">
              <a:extLst>
                <a:ext uri="{FF2B5EF4-FFF2-40B4-BE49-F238E27FC236}">
                  <a16:creationId xmlns:a16="http://schemas.microsoft.com/office/drawing/2014/main" id="{121DEEAF-43CC-1699-713B-0F1D702E3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3" y="2535"/>
              <a:ext cx="592" cy="1525"/>
            </a:xfrm>
            <a:custGeom>
              <a:avLst/>
              <a:gdLst>
                <a:gd name="T0" fmla="*/ 592 w 592"/>
                <a:gd name="T1" fmla="*/ 1525 h 1525"/>
                <a:gd name="T2" fmla="*/ 0 w 592"/>
                <a:gd name="T3" fmla="*/ 1525 h 1525"/>
                <a:gd name="T4" fmla="*/ 0 w 592"/>
                <a:gd name="T5" fmla="*/ 0 h 1525"/>
                <a:gd name="T6" fmla="*/ 321 w 592"/>
                <a:gd name="T7" fmla="*/ 0 h 1525"/>
                <a:gd name="T8" fmla="*/ 321 w 592"/>
                <a:gd name="T9" fmla="*/ 1324 h 1525"/>
                <a:gd name="T10" fmla="*/ 592 w 592"/>
                <a:gd name="T11" fmla="*/ 1324 h 1525"/>
                <a:gd name="T12" fmla="*/ 592 w 592"/>
                <a:gd name="T13" fmla="*/ 1525 h 15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2"/>
                <a:gd name="T22" fmla="*/ 0 h 1525"/>
                <a:gd name="T23" fmla="*/ 592 w 592"/>
                <a:gd name="T24" fmla="*/ 1525 h 15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2" h="1525">
                  <a:moveTo>
                    <a:pt x="592" y="1525"/>
                  </a:moveTo>
                  <a:lnTo>
                    <a:pt x="0" y="1525"/>
                  </a:lnTo>
                  <a:lnTo>
                    <a:pt x="0" y="0"/>
                  </a:lnTo>
                  <a:lnTo>
                    <a:pt x="321" y="0"/>
                  </a:lnTo>
                  <a:lnTo>
                    <a:pt x="321" y="1324"/>
                  </a:lnTo>
                  <a:lnTo>
                    <a:pt x="592" y="1324"/>
                  </a:lnTo>
                  <a:lnTo>
                    <a:pt x="592" y="1525"/>
                  </a:lnTo>
                </a:path>
              </a:pathLst>
            </a:custGeom>
            <a:grpFill/>
            <a:ln w="0">
              <a:solidFill>
                <a:srgbClr val="0033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5" name="Freeform 35">
              <a:extLst>
                <a:ext uri="{FF2B5EF4-FFF2-40B4-BE49-F238E27FC236}">
                  <a16:creationId xmlns:a16="http://schemas.microsoft.com/office/drawing/2014/main" id="{2AB4A477-A007-235D-09F3-2AAC21A38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4" y="2535"/>
              <a:ext cx="699" cy="1544"/>
            </a:xfrm>
            <a:custGeom>
              <a:avLst/>
              <a:gdLst>
                <a:gd name="T0" fmla="*/ 403 w 699"/>
                <a:gd name="T1" fmla="*/ 239 h 1544"/>
                <a:gd name="T2" fmla="*/ 359 w 699"/>
                <a:gd name="T3" fmla="*/ 194 h 1544"/>
                <a:gd name="T4" fmla="*/ 315 w 699"/>
                <a:gd name="T5" fmla="*/ 214 h 1544"/>
                <a:gd name="T6" fmla="*/ 315 w 699"/>
                <a:gd name="T7" fmla="*/ 1305 h 1544"/>
                <a:gd name="T8" fmla="*/ 359 w 699"/>
                <a:gd name="T9" fmla="*/ 1324 h 1544"/>
                <a:gd name="T10" fmla="*/ 403 w 699"/>
                <a:gd name="T11" fmla="*/ 1305 h 1544"/>
                <a:gd name="T12" fmla="*/ 699 w 699"/>
                <a:gd name="T13" fmla="*/ 911 h 1544"/>
                <a:gd name="T14" fmla="*/ 699 w 699"/>
                <a:gd name="T15" fmla="*/ 1344 h 1544"/>
                <a:gd name="T16" fmla="*/ 680 w 699"/>
                <a:gd name="T17" fmla="*/ 1415 h 1544"/>
                <a:gd name="T18" fmla="*/ 636 w 699"/>
                <a:gd name="T19" fmla="*/ 1434 h 1544"/>
                <a:gd name="T20" fmla="*/ 611 w 699"/>
                <a:gd name="T21" fmla="*/ 1479 h 1544"/>
                <a:gd name="T22" fmla="*/ 573 w 699"/>
                <a:gd name="T23" fmla="*/ 1499 h 1544"/>
                <a:gd name="T24" fmla="*/ 529 w 699"/>
                <a:gd name="T25" fmla="*/ 1525 h 1544"/>
                <a:gd name="T26" fmla="*/ 466 w 699"/>
                <a:gd name="T27" fmla="*/ 1525 h 1544"/>
                <a:gd name="T28" fmla="*/ 403 w 699"/>
                <a:gd name="T29" fmla="*/ 1544 h 1544"/>
                <a:gd name="T30" fmla="*/ 340 w 699"/>
                <a:gd name="T31" fmla="*/ 1544 h 1544"/>
                <a:gd name="T32" fmla="*/ 277 w 699"/>
                <a:gd name="T33" fmla="*/ 1544 h 1544"/>
                <a:gd name="T34" fmla="*/ 208 w 699"/>
                <a:gd name="T35" fmla="*/ 1525 h 1544"/>
                <a:gd name="T36" fmla="*/ 145 w 699"/>
                <a:gd name="T37" fmla="*/ 1499 h 1544"/>
                <a:gd name="T38" fmla="*/ 82 w 699"/>
                <a:gd name="T39" fmla="*/ 1479 h 1544"/>
                <a:gd name="T40" fmla="*/ 63 w 699"/>
                <a:gd name="T41" fmla="*/ 1434 h 1544"/>
                <a:gd name="T42" fmla="*/ 19 w 699"/>
                <a:gd name="T43" fmla="*/ 1415 h 1544"/>
                <a:gd name="T44" fmla="*/ 0 w 699"/>
                <a:gd name="T45" fmla="*/ 1370 h 1544"/>
                <a:gd name="T46" fmla="*/ 0 w 699"/>
                <a:gd name="T47" fmla="*/ 1305 h 1544"/>
                <a:gd name="T48" fmla="*/ 0 w 699"/>
                <a:gd name="T49" fmla="*/ 278 h 1544"/>
                <a:gd name="T50" fmla="*/ 0 w 699"/>
                <a:gd name="T51" fmla="*/ 214 h 1544"/>
                <a:gd name="T52" fmla="*/ 19 w 699"/>
                <a:gd name="T53" fmla="*/ 149 h 1544"/>
                <a:gd name="T54" fmla="*/ 38 w 699"/>
                <a:gd name="T55" fmla="*/ 104 h 1544"/>
                <a:gd name="T56" fmla="*/ 82 w 699"/>
                <a:gd name="T57" fmla="*/ 84 h 1544"/>
                <a:gd name="T58" fmla="*/ 107 w 699"/>
                <a:gd name="T59" fmla="*/ 39 h 1544"/>
                <a:gd name="T60" fmla="*/ 145 w 699"/>
                <a:gd name="T61" fmla="*/ 20 h 1544"/>
                <a:gd name="T62" fmla="*/ 208 w 699"/>
                <a:gd name="T63" fmla="*/ 20 h 1544"/>
                <a:gd name="T64" fmla="*/ 277 w 699"/>
                <a:gd name="T65" fmla="*/ 0 h 1544"/>
                <a:gd name="T66" fmla="*/ 340 w 699"/>
                <a:gd name="T67" fmla="*/ 0 h 1544"/>
                <a:gd name="T68" fmla="*/ 403 w 699"/>
                <a:gd name="T69" fmla="*/ 0 h 1544"/>
                <a:gd name="T70" fmla="*/ 466 w 699"/>
                <a:gd name="T71" fmla="*/ 0 h 1544"/>
                <a:gd name="T72" fmla="*/ 510 w 699"/>
                <a:gd name="T73" fmla="*/ 20 h 1544"/>
                <a:gd name="T74" fmla="*/ 573 w 699"/>
                <a:gd name="T75" fmla="*/ 20 h 1544"/>
                <a:gd name="T76" fmla="*/ 611 w 699"/>
                <a:gd name="T77" fmla="*/ 59 h 1544"/>
                <a:gd name="T78" fmla="*/ 655 w 699"/>
                <a:gd name="T79" fmla="*/ 84 h 1544"/>
                <a:gd name="T80" fmla="*/ 680 w 699"/>
                <a:gd name="T81" fmla="*/ 149 h 1544"/>
                <a:gd name="T82" fmla="*/ 699 w 699"/>
                <a:gd name="T83" fmla="*/ 194 h 1544"/>
                <a:gd name="T84" fmla="*/ 699 w 699"/>
                <a:gd name="T85" fmla="*/ 259 h 154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99"/>
                <a:gd name="T130" fmla="*/ 0 h 1544"/>
                <a:gd name="T131" fmla="*/ 699 w 699"/>
                <a:gd name="T132" fmla="*/ 1544 h 154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99" h="1544">
                  <a:moveTo>
                    <a:pt x="699" y="543"/>
                  </a:moveTo>
                  <a:lnTo>
                    <a:pt x="403" y="543"/>
                  </a:lnTo>
                  <a:lnTo>
                    <a:pt x="403" y="239"/>
                  </a:lnTo>
                  <a:lnTo>
                    <a:pt x="403" y="214"/>
                  </a:lnTo>
                  <a:lnTo>
                    <a:pt x="378" y="194"/>
                  </a:lnTo>
                  <a:lnTo>
                    <a:pt x="359" y="194"/>
                  </a:lnTo>
                  <a:lnTo>
                    <a:pt x="340" y="194"/>
                  </a:lnTo>
                  <a:lnTo>
                    <a:pt x="340" y="214"/>
                  </a:lnTo>
                  <a:lnTo>
                    <a:pt x="315" y="214"/>
                  </a:lnTo>
                  <a:lnTo>
                    <a:pt x="315" y="239"/>
                  </a:lnTo>
                  <a:lnTo>
                    <a:pt x="315" y="1286"/>
                  </a:lnTo>
                  <a:lnTo>
                    <a:pt x="315" y="1305"/>
                  </a:lnTo>
                  <a:lnTo>
                    <a:pt x="315" y="1324"/>
                  </a:lnTo>
                  <a:lnTo>
                    <a:pt x="340" y="1324"/>
                  </a:lnTo>
                  <a:lnTo>
                    <a:pt x="359" y="1324"/>
                  </a:lnTo>
                  <a:lnTo>
                    <a:pt x="378" y="1324"/>
                  </a:lnTo>
                  <a:lnTo>
                    <a:pt x="403" y="1324"/>
                  </a:lnTo>
                  <a:lnTo>
                    <a:pt x="403" y="1305"/>
                  </a:lnTo>
                  <a:lnTo>
                    <a:pt x="403" y="1286"/>
                  </a:lnTo>
                  <a:lnTo>
                    <a:pt x="403" y="911"/>
                  </a:lnTo>
                  <a:lnTo>
                    <a:pt x="699" y="911"/>
                  </a:lnTo>
                  <a:lnTo>
                    <a:pt x="699" y="1305"/>
                  </a:lnTo>
                  <a:lnTo>
                    <a:pt x="699" y="1324"/>
                  </a:lnTo>
                  <a:lnTo>
                    <a:pt x="699" y="1344"/>
                  </a:lnTo>
                  <a:lnTo>
                    <a:pt x="699" y="1370"/>
                  </a:lnTo>
                  <a:lnTo>
                    <a:pt x="680" y="1389"/>
                  </a:lnTo>
                  <a:lnTo>
                    <a:pt x="680" y="1415"/>
                  </a:lnTo>
                  <a:lnTo>
                    <a:pt x="655" y="1415"/>
                  </a:lnTo>
                  <a:lnTo>
                    <a:pt x="655" y="1434"/>
                  </a:lnTo>
                  <a:lnTo>
                    <a:pt x="636" y="1434"/>
                  </a:lnTo>
                  <a:lnTo>
                    <a:pt x="636" y="1460"/>
                  </a:lnTo>
                  <a:lnTo>
                    <a:pt x="611" y="1460"/>
                  </a:lnTo>
                  <a:lnTo>
                    <a:pt x="611" y="1479"/>
                  </a:lnTo>
                  <a:lnTo>
                    <a:pt x="592" y="1479"/>
                  </a:lnTo>
                  <a:lnTo>
                    <a:pt x="573" y="1479"/>
                  </a:lnTo>
                  <a:lnTo>
                    <a:pt x="573" y="1499"/>
                  </a:lnTo>
                  <a:lnTo>
                    <a:pt x="548" y="1499"/>
                  </a:lnTo>
                  <a:lnTo>
                    <a:pt x="529" y="1499"/>
                  </a:lnTo>
                  <a:lnTo>
                    <a:pt x="529" y="1525"/>
                  </a:lnTo>
                  <a:lnTo>
                    <a:pt x="510" y="1525"/>
                  </a:lnTo>
                  <a:lnTo>
                    <a:pt x="492" y="1525"/>
                  </a:lnTo>
                  <a:lnTo>
                    <a:pt x="466" y="1525"/>
                  </a:lnTo>
                  <a:lnTo>
                    <a:pt x="447" y="1544"/>
                  </a:lnTo>
                  <a:lnTo>
                    <a:pt x="422" y="1544"/>
                  </a:lnTo>
                  <a:lnTo>
                    <a:pt x="403" y="1544"/>
                  </a:lnTo>
                  <a:lnTo>
                    <a:pt x="378" y="1544"/>
                  </a:lnTo>
                  <a:lnTo>
                    <a:pt x="359" y="1544"/>
                  </a:lnTo>
                  <a:lnTo>
                    <a:pt x="340" y="1544"/>
                  </a:lnTo>
                  <a:lnTo>
                    <a:pt x="315" y="1544"/>
                  </a:lnTo>
                  <a:lnTo>
                    <a:pt x="296" y="1544"/>
                  </a:lnTo>
                  <a:lnTo>
                    <a:pt x="277" y="1544"/>
                  </a:lnTo>
                  <a:lnTo>
                    <a:pt x="252" y="1544"/>
                  </a:lnTo>
                  <a:lnTo>
                    <a:pt x="233" y="1525"/>
                  </a:lnTo>
                  <a:lnTo>
                    <a:pt x="208" y="1525"/>
                  </a:lnTo>
                  <a:lnTo>
                    <a:pt x="189" y="1525"/>
                  </a:lnTo>
                  <a:lnTo>
                    <a:pt x="164" y="1525"/>
                  </a:lnTo>
                  <a:lnTo>
                    <a:pt x="145" y="1499"/>
                  </a:lnTo>
                  <a:lnTo>
                    <a:pt x="126" y="1499"/>
                  </a:lnTo>
                  <a:lnTo>
                    <a:pt x="107" y="1479"/>
                  </a:lnTo>
                  <a:lnTo>
                    <a:pt x="82" y="1479"/>
                  </a:lnTo>
                  <a:lnTo>
                    <a:pt x="82" y="1460"/>
                  </a:lnTo>
                  <a:lnTo>
                    <a:pt x="63" y="1460"/>
                  </a:lnTo>
                  <a:lnTo>
                    <a:pt x="63" y="1434"/>
                  </a:lnTo>
                  <a:lnTo>
                    <a:pt x="38" y="1434"/>
                  </a:lnTo>
                  <a:lnTo>
                    <a:pt x="38" y="1415"/>
                  </a:lnTo>
                  <a:lnTo>
                    <a:pt x="19" y="1415"/>
                  </a:lnTo>
                  <a:lnTo>
                    <a:pt x="19" y="1389"/>
                  </a:lnTo>
                  <a:lnTo>
                    <a:pt x="19" y="1370"/>
                  </a:lnTo>
                  <a:lnTo>
                    <a:pt x="0" y="1370"/>
                  </a:lnTo>
                  <a:lnTo>
                    <a:pt x="0" y="1344"/>
                  </a:lnTo>
                  <a:lnTo>
                    <a:pt x="0" y="1324"/>
                  </a:lnTo>
                  <a:lnTo>
                    <a:pt x="0" y="1305"/>
                  </a:lnTo>
                  <a:lnTo>
                    <a:pt x="0" y="1286"/>
                  </a:lnTo>
                  <a:lnTo>
                    <a:pt x="0" y="1260"/>
                  </a:lnTo>
                  <a:lnTo>
                    <a:pt x="0" y="278"/>
                  </a:lnTo>
                  <a:lnTo>
                    <a:pt x="0" y="259"/>
                  </a:lnTo>
                  <a:lnTo>
                    <a:pt x="0" y="239"/>
                  </a:lnTo>
                  <a:lnTo>
                    <a:pt x="0" y="214"/>
                  </a:lnTo>
                  <a:lnTo>
                    <a:pt x="0" y="194"/>
                  </a:lnTo>
                  <a:lnTo>
                    <a:pt x="19" y="175"/>
                  </a:lnTo>
                  <a:lnTo>
                    <a:pt x="19" y="149"/>
                  </a:lnTo>
                  <a:lnTo>
                    <a:pt x="19" y="130"/>
                  </a:lnTo>
                  <a:lnTo>
                    <a:pt x="38" y="130"/>
                  </a:lnTo>
                  <a:lnTo>
                    <a:pt x="38" y="104"/>
                  </a:lnTo>
                  <a:lnTo>
                    <a:pt x="63" y="104"/>
                  </a:lnTo>
                  <a:lnTo>
                    <a:pt x="63" y="84"/>
                  </a:lnTo>
                  <a:lnTo>
                    <a:pt x="82" y="84"/>
                  </a:lnTo>
                  <a:lnTo>
                    <a:pt x="82" y="59"/>
                  </a:lnTo>
                  <a:lnTo>
                    <a:pt x="107" y="59"/>
                  </a:lnTo>
                  <a:lnTo>
                    <a:pt x="107" y="39"/>
                  </a:lnTo>
                  <a:lnTo>
                    <a:pt x="126" y="39"/>
                  </a:lnTo>
                  <a:lnTo>
                    <a:pt x="145" y="39"/>
                  </a:lnTo>
                  <a:lnTo>
                    <a:pt x="145" y="20"/>
                  </a:lnTo>
                  <a:lnTo>
                    <a:pt x="164" y="20"/>
                  </a:lnTo>
                  <a:lnTo>
                    <a:pt x="189" y="20"/>
                  </a:lnTo>
                  <a:lnTo>
                    <a:pt x="208" y="20"/>
                  </a:lnTo>
                  <a:lnTo>
                    <a:pt x="233" y="0"/>
                  </a:lnTo>
                  <a:lnTo>
                    <a:pt x="252" y="0"/>
                  </a:lnTo>
                  <a:lnTo>
                    <a:pt x="277" y="0"/>
                  </a:lnTo>
                  <a:lnTo>
                    <a:pt x="296" y="0"/>
                  </a:lnTo>
                  <a:lnTo>
                    <a:pt x="315" y="0"/>
                  </a:lnTo>
                  <a:lnTo>
                    <a:pt x="340" y="0"/>
                  </a:lnTo>
                  <a:lnTo>
                    <a:pt x="359" y="0"/>
                  </a:lnTo>
                  <a:lnTo>
                    <a:pt x="378" y="0"/>
                  </a:lnTo>
                  <a:lnTo>
                    <a:pt x="403" y="0"/>
                  </a:lnTo>
                  <a:lnTo>
                    <a:pt x="422" y="0"/>
                  </a:lnTo>
                  <a:lnTo>
                    <a:pt x="447" y="0"/>
                  </a:lnTo>
                  <a:lnTo>
                    <a:pt x="466" y="0"/>
                  </a:lnTo>
                  <a:lnTo>
                    <a:pt x="492" y="0"/>
                  </a:lnTo>
                  <a:lnTo>
                    <a:pt x="510" y="0"/>
                  </a:lnTo>
                  <a:lnTo>
                    <a:pt x="510" y="20"/>
                  </a:lnTo>
                  <a:lnTo>
                    <a:pt x="529" y="20"/>
                  </a:lnTo>
                  <a:lnTo>
                    <a:pt x="548" y="20"/>
                  </a:lnTo>
                  <a:lnTo>
                    <a:pt x="573" y="20"/>
                  </a:lnTo>
                  <a:lnTo>
                    <a:pt x="592" y="39"/>
                  </a:lnTo>
                  <a:lnTo>
                    <a:pt x="611" y="39"/>
                  </a:lnTo>
                  <a:lnTo>
                    <a:pt x="611" y="59"/>
                  </a:lnTo>
                  <a:lnTo>
                    <a:pt x="636" y="59"/>
                  </a:lnTo>
                  <a:lnTo>
                    <a:pt x="636" y="84"/>
                  </a:lnTo>
                  <a:lnTo>
                    <a:pt x="655" y="84"/>
                  </a:lnTo>
                  <a:lnTo>
                    <a:pt x="655" y="104"/>
                  </a:lnTo>
                  <a:lnTo>
                    <a:pt x="680" y="130"/>
                  </a:lnTo>
                  <a:lnTo>
                    <a:pt x="680" y="149"/>
                  </a:lnTo>
                  <a:lnTo>
                    <a:pt x="699" y="149"/>
                  </a:lnTo>
                  <a:lnTo>
                    <a:pt x="699" y="175"/>
                  </a:lnTo>
                  <a:lnTo>
                    <a:pt x="699" y="194"/>
                  </a:lnTo>
                  <a:lnTo>
                    <a:pt x="699" y="214"/>
                  </a:lnTo>
                  <a:lnTo>
                    <a:pt x="699" y="239"/>
                  </a:lnTo>
                  <a:lnTo>
                    <a:pt x="699" y="259"/>
                  </a:lnTo>
                  <a:lnTo>
                    <a:pt x="699" y="5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6" name="Freeform 36">
              <a:extLst>
                <a:ext uri="{FF2B5EF4-FFF2-40B4-BE49-F238E27FC236}">
                  <a16:creationId xmlns:a16="http://schemas.microsoft.com/office/drawing/2014/main" id="{548640EE-5E49-73E6-5E71-21D8A31C9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4" y="2535"/>
              <a:ext cx="699" cy="1544"/>
            </a:xfrm>
            <a:custGeom>
              <a:avLst/>
              <a:gdLst>
                <a:gd name="T0" fmla="*/ 403 w 699"/>
                <a:gd name="T1" fmla="*/ 239 h 1544"/>
                <a:gd name="T2" fmla="*/ 359 w 699"/>
                <a:gd name="T3" fmla="*/ 194 h 1544"/>
                <a:gd name="T4" fmla="*/ 315 w 699"/>
                <a:gd name="T5" fmla="*/ 214 h 1544"/>
                <a:gd name="T6" fmla="*/ 315 w 699"/>
                <a:gd name="T7" fmla="*/ 1305 h 1544"/>
                <a:gd name="T8" fmla="*/ 359 w 699"/>
                <a:gd name="T9" fmla="*/ 1324 h 1544"/>
                <a:gd name="T10" fmla="*/ 403 w 699"/>
                <a:gd name="T11" fmla="*/ 1305 h 1544"/>
                <a:gd name="T12" fmla="*/ 699 w 699"/>
                <a:gd name="T13" fmla="*/ 911 h 1544"/>
                <a:gd name="T14" fmla="*/ 699 w 699"/>
                <a:gd name="T15" fmla="*/ 1344 h 1544"/>
                <a:gd name="T16" fmla="*/ 680 w 699"/>
                <a:gd name="T17" fmla="*/ 1415 h 1544"/>
                <a:gd name="T18" fmla="*/ 636 w 699"/>
                <a:gd name="T19" fmla="*/ 1434 h 1544"/>
                <a:gd name="T20" fmla="*/ 611 w 699"/>
                <a:gd name="T21" fmla="*/ 1479 h 1544"/>
                <a:gd name="T22" fmla="*/ 573 w 699"/>
                <a:gd name="T23" fmla="*/ 1499 h 1544"/>
                <a:gd name="T24" fmla="*/ 529 w 699"/>
                <a:gd name="T25" fmla="*/ 1525 h 1544"/>
                <a:gd name="T26" fmla="*/ 466 w 699"/>
                <a:gd name="T27" fmla="*/ 1525 h 1544"/>
                <a:gd name="T28" fmla="*/ 403 w 699"/>
                <a:gd name="T29" fmla="*/ 1544 h 1544"/>
                <a:gd name="T30" fmla="*/ 340 w 699"/>
                <a:gd name="T31" fmla="*/ 1544 h 1544"/>
                <a:gd name="T32" fmla="*/ 277 w 699"/>
                <a:gd name="T33" fmla="*/ 1544 h 1544"/>
                <a:gd name="T34" fmla="*/ 208 w 699"/>
                <a:gd name="T35" fmla="*/ 1525 h 1544"/>
                <a:gd name="T36" fmla="*/ 145 w 699"/>
                <a:gd name="T37" fmla="*/ 1499 h 1544"/>
                <a:gd name="T38" fmla="*/ 82 w 699"/>
                <a:gd name="T39" fmla="*/ 1479 h 1544"/>
                <a:gd name="T40" fmla="*/ 63 w 699"/>
                <a:gd name="T41" fmla="*/ 1434 h 1544"/>
                <a:gd name="T42" fmla="*/ 19 w 699"/>
                <a:gd name="T43" fmla="*/ 1415 h 1544"/>
                <a:gd name="T44" fmla="*/ 0 w 699"/>
                <a:gd name="T45" fmla="*/ 1370 h 1544"/>
                <a:gd name="T46" fmla="*/ 0 w 699"/>
                <a:gd name="T47" fmla="*/ 1305 h 1544"/>
                <a:gd name="T48" fmla="*/ 0 w 699"/>
                <a:gd name="T49" fmla="*/ 278 h 1544"/>
                <a:gd name="T50" fmla="*/ 0 w 699"/>
                <a:gd name="T51" fmla="*/ 214 h 1544"/>
                <a:gd name="T52" fmla="*/ 19 w 699"/>
                <a:gd name="T53" fmla="*/ 149 h 1544"/>
                <a:gd name="T54" fmla="*/ 38 w 699"/>
                <a:gd name="T55" fmla="*/ 104 h 1544"/>
                <a:gd name="T56" fmla="*/ 82 w 699"/>
                <a:gd name="T57" fmla="*/ 84 h 1544"/>
                <a:gd name="T58" fmla="*/ 107 w 699"/>
                <a:gd name="T59" fmla="*/ 39 h 1544"/>
                <a:gd name="T60" fmla="*/ 145 w 699"/>
                <a:gd name="T61" fmla="*/ 20 h 1544"/>
                <a:gd name="T62" fmla="*/ 208 w 699"/>
                <a:gd name="T63" fmla="*/ 20 h 1544"/>
                <a:gd name="T64" fmla="*/ 277 w 699"/>
                <a:gd name="T65" fmla="*/ 0 h 1544"/>
                <a:gd name="T66" fmla="*/ 340 w 699"/>
                <a:gd name="T67" fmla="*/ 0 h 1544"/>
                <a:gd name="T68" fmla="*/ 403 w 699"/>
                <a:gd name="T69" fmla="*/ 0 h 1544"/>
                <a:gd name="T70" fmla="*/ 466 w 699"/>
                <a:gd name="T71" fmla="*/ 0 h 1544"/>
                <a:gd name="T72" fmla="*/ 510 w 699"/>
                <a:gd name="T73" fmla="*/ 20 h 1544"/>
                <a:gd name="T74" fmla="*/ 573 w 699"/>
                <a:gd name="T75" fmla="*/ 20 h 1544"/>
                <a:gd name="T76" fmla="*/ 611 w 699"/>
                <a:gd name="T77" fmla="*/ 59 h 1544"/>
                <a:gd name="T78" fmla="*/ 655 w 699"/>
                <a:gd name="T79" fmla="*/ 84 h 1544"/>
                <a:gd name="T80" fmla="*/ 680 w 699"/>
                <a:gd name="T81" fmla="*/ 149 h 1544"/>
                <a:gd name="T82" fmla="*/ 699 w 699"/>
                <a:gd name="T83" fmla="*/ 194 h 1544"/>
                <a:gd name="T84" fmla="*/ 699 w 699"/>
                <a:gd name="T85" fmla="*/ 259 h 154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99"/>
                <a:gd name="T130" fmla="*/ 0 h 1544"/>
                <a:gd name="T131" fmla="*/ 699 w 699"/>
                <a:gd name="T132" fmla="*/ 1544 h 154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99" h="1544">
                  <a:moveTo>
                    <a:pt x="699" y="543"/>
                  </a:moveTo>
                  <a:lnTo>
                    <a:pt x="403" y="543"/>
                  </a:lnTo>
                  <a:lnTo>
                    <a:pt x="403" y="239"/>
                  </a:lnTo>
                  <a:lnTo>
                    <a:pt x="403" y="214"/>
                  </a:lnTo>
                  <a:lnTo>
                    <a:pt x="378" y="194"/>
                  </a:lnTo>
                  <a:lnTo>
                    <a:pt x="359" y="194"/>
                  </a:lnTo>
                  <a:lnTo>
                    <a:pt x="340" y="194"/>
                  </a:lnTo>
                  <a:lnTo>
                    <a:pt x="340" y="214"/>
                  </a:lnTo>
                  <a:lnTo>
                    <a:pt x="315" y="214"/>
                  </a:lnTo>
                  <a:lnTo>
                    <a:pt x="315" y="239"/>
                  </a:lnTo>
                  <a:lnTo>
                    <a:pt x="315" y="1286"/>
                  </a:lnTo>
                  <a:lnTo>
                    <a:pt x="315" y="1305"/>
                  </a:lnTo>
                  <a:lnTo>
                    <a:pt x="315" y="1324"/>
                  </a:lnTo>
                  <a:lnTo>
                    <a:pt x="340" y="1324"/>
                  </a:lnTo>
                  <a:lnTo>
                    <a:pt x="359" y="1324"/>
                  </a:lnTo>
                  <a:lnTo>
                    <a:pt x="378" y="1324"/>
                  </a:lnTo>
                  <a:lnTo>
                    <a:pt x="403" y="1324"/>
                  </a:lnTo>
                  <a:lnTo>
                    <a:pt x="403" y="1305"/>
                  </a:lnTo>
                  <a:lnTo>
                    <a:pt x="403" y="1286"/>
                  </a:lnTo>
                  <a:lnTo>
                    <a:pt x="403" y="911"/>
                  </a:lnTo>
                  <a:lnTo>
                    <a:pt x="699" y="911"/>
                  </a:lnTo>
                  <a:lnTo>
                    <a:pt x="699" y="1305"/>
                  </a:lnTo>
                  <a:lnTo>
                    <a:pt x="699" y="1324"/>
                  </a:lnTo>
                  <a:lnTo>
                    <a:pt x="699" y="1344"/>
                  </a:lnTo>
                  <a:lnTo>
                    <a:pt x="699" y="1370"/>
                  </a:lnTo>
                  <a:lnTo>
                    <a:pt x="680" y="1389"/>
                  </a:lnTo>
                  <a:lnTo>
                    <a:pt x="680" y="1415"/>
                  </a:lnTo>
                  <a:lnTo>
                    <a:pt x="655" y="1415"/>
                  </a:lnTo>
                  <a:lnTo>
                    <a:pt x="655" y="1434"/>
                  </a:lnTo>
                  <a:lnTo>
                    <a:pt x="636" y="1434"/>
                  </a:lnTo>
                  <a:lnTo>
                    <a:pt x="636" y="1460"/>
                  </a:lnTo>
                  <a:lnTo>
                    <a:pt x="611" y="1460"/>
                  </a:lnTo>
                  <a:lnTo>
                    <a:pt x="611" y="1479"/>
                  </a:lnTo>
                  <a:lnTo>
                    <a:pt x="592" y="1479"/>
                  </a:lnTo>
                  <a:lnTo>
                    <a:pt x="573" y="1479"/>
                  </a:lnTo>
                  <a:lnTo>
                    <a:pt x="573" y="1499"/>
                  </a:lnTo>
                  <a:lnTo>
                    <a:pt x="548" y="1499"/>
                  </a:lnTo>
                  <a:lnTo>
                    <a:pt x="529" y="1499"/>
                  </a:lnTo>
                  <a:lnTo>
                    <a:pt x="529" y="1525"/>
                  </a:lnTo>
                  <a:lnTo>
                    <a:pt x="510" y="1525"/>
                  </a:lnTo>
                  <a:lnTo>
                    <a:pt x="492" y="1525"/>
                  </a:lnTo>
                  <a:lnTo>
                    <a:pt x="466" y="1525"/>
                  </a:lnTo>
                  <a:lnTo>
                    <a:pt x="447" y="1544"/>
                  </a:lnTo>
                  <a:lnTo>
                    <a:pt x="422" y="1544"/>
                  </a:lnTo>
                  <a:lnTo>
                    <a:pt x="403" y="1544"/>
                  </a:lnTo>
                  <a:lnTo>
                    <a:pt x="378" y="1544"/>
                  </a:lnTo>
                  <a:lnTo>
                    <a:pt x="359" y="1544"/>
                  </a:lnTo>
                  <a:lnTo>
                    <a:pt x="340" y="1544"/>
                  </a:lnTo>
                  <a:lnTo>
                    <a:pt x="315" y="1544"/>
                  </a:lnTo>
                  <a:lnTo>
                    <a:pt x="296" y="1544"/>
                  </a:lnTo>
                  <a:lnTo>
                    <a:pt x="277" y="1544"/>
                  </a:lnTo>
                  <a:lnTo>
                    <a:pt x="252" y="1544"/>
                  </a:lnTo>
                  <a:lnTo>
                    <a:pt x="233" y="1525"/>
                  </a:lnTo>
                  <a:lnTo>
                    <a:pt x="208" y="1525"/>
                  </a:lnTo>
                  <a:lnTo>
                    <a:pt x="189" y="1525"/>
                  </a:lnTo>
                  <a:lnTo>
                    <a:pt x="164" y="1525"/>
                  </a:lnTo>
                  <a:lnTo>
                    <a:pt x="145" y="1499"/>
                  </a:lnTo>
                  <a:lnTo>
                    <a:pt x="126" y="1499"/>
                  </a:lnTo>
                  <a:lnTo>
                    <a:pt x="107" y="1479"/>
                  </a:lnTo>
                  <a:lnTo>
                    <a:pt x="82" y="1479"/>
                  </a:lnTo>
                  <a:lnTo>
                    <a:pt x="82" y="1460"/>
                  </a:lnTo>
                  <a:lnTo>
                    <a:pt x="63" y="1460"/>
                  </a:lnTo>
                  <a:lnTo>
                    <a:pt x="63" y="1434"/>
                  </a:lnTo>
                  <a:lnTo>
                    <a:pt x="38" y="1434"/>
                  </a:lnTo>
                  <a:lnTo>
                    <a:pt x="38" y="1415"/>
                  </a:lnTo>
                  <a:lnTo>
                    <a:pt x="19" y="1415"/>
                  </a:lnTo>
                  <a:lnTo>
                    <a:pt x="19" y="1389"/>
                  </a:lnTo>
                  <a:lnTo>
                    <a:pt x="19" y="1370"/>
                  </a:lnTo>
                  <a:lnTo>
                    <a:pt x="0" y="1370"/>
                  </a:lnTo>
                  <a:lnTo>
                    <a:pt x="0" y="1344"/>
                  </a:lnTo>
                  <a:lnTo>
                    <a:pt x="0" y="1324"/>
                  </a:lnTo>
                  <a:lnTo>
                    <a:pt x="0" y="1305"/>
                  </a:lnTo>
                  <a:lnTo>
                    <a:pt x="0" y="1286"/>
                  </a:lnTo>
                  <a:lnTo>
                    <a:pt x="0" y="1260"/>
                  </a:lnTo>
                  <a:lnTo>
                    <a:pt x="0" y="278"/>
                  </a:lnTo>
                  <a:lnTo>
                    <a:pt x="0" y="259"/>
                  </a:lnTo>
                  <a:lnTo>
                    <a:pt x="0" y="239"/>
                  </a:lnTo>
                  <a:lnTo>
                    <a:pt x="0" y="214"/>
                  </a:lnTo>
                  <a:lnTo>
                    <a:pt x="0" y="194"/>
                  </a:lnTo>
                  <a:lnTo>
                    <a:pt x="19" y="175"/>
                  </a:lnTo>
                  <a:lnTo>
                    <a:pt x="19" y="149"/>
                  </a:lnTo>
                  <a:lnTo>
                    <a:pt x="19" y="130"/>
                  </a:lnTo>
                  <a:lnTo>
                    <a:pt x="38" y="130"/>
                  </a:lnTo>
                  <a:lnTo>
                    <a:pt x="38" y="104"/>
                  </a:lnTo>
                  <a:lnTo>
                    <a:pt x="63" y="104"/>
                  </a:lnTo>
                  <a:lnTo>
                    <a:pt x="63" y="84"/>
                  </a:lnTo>
                  <a:lnTo>
                    <a:pt x="82" y="84"/>
                  </a:lnTo>
                  <a:lnTo>
                    <a:pt x="82" y="59"/>
                  </a:lnTo>
                  <a:lnTo>
                    <a:pt x="107" y="59"/>
                  </a:lnTo>
                  <a:lnTo>
                    <a:pt x="107" y="39"/>
                  </a:lnTo>
                  <a:lnTo>
                    <a:pt x="126" y="39"/>
                  </a:lnTo>
                  <a:lnTo>
                    <a:pt x="145" y="39"/>
                  </a:lnTo>
                  <a:lnTo>
                    <a:pt x="145" y="20"/>
                  </a:lnTo>
                  <a:lnTo>
                    <a:pt x="164" y="20"/>
                  </a:lnTo>
                  <a:lnTo>
                    <a:pt x="189" y="20"/>
                  </a:lnTo>
                  <a:lnTo>
                    <a:pt x="208" y="20"/>
                  </a:lnTo>
                  <a:lnTo>
                    <a:pt x="233" y="0"/>
                  </a:lnTo>
                  <a:lnTo>
                    <a:pt x="252" y="0"/>
                  </a:lnTo>
                  <a:lnTo>
                    <a:pt x="277" y="0"/>
                  </a:lnTo>
                  <a:lnTo>
                    <a:pt x="296" y="0"/>
                  </a:lnTo>
                  <a:lnTo>
                    <a:pt x="315" y="0"/>
                  </a:lnTo>
                  <a:lnTo>
                    <a:pt x="340" y="0"/>
                  </a:lnTo>
                  <a:lnTo>
                    <a:pt x="359" y="0"/>
                  </a:lnTo>
                  <a:lnTo>
                    <a:pt x="378" y="0"/>
                  </a:lnTo>
                  <a:lnTo>
                    <a:pt x="403" y="0"/>
                  </a:lnTo>
                  <a:lnTo>
                    <a:pt x="422" y="0"/>
                  </a:lnTo>
                  <a:lnTo>
                    <a:pt x="447" y="0"/>
                  </a:lnTo>
                  <a:lnTo>
                    <a:pt x="466" y="0"/>
                  </a:lnTo>
                  <a:lnTo>
                    <a:pt x="492" y="0"/>
                  </a:lnTo>
                  <a:lnTo>
                    <a:pt x="510" y="0"/>
                  </a:lnTo>
                  <a:lnTo>
                    <a:pt x="510" y="20"/>
                  </a:lnTo>
                  <a:lnTo>
                    <a:pt x="529" y="20"/>
                  </a:lnTo>
                  <a:lnTo>
                    <a:pt x="548" y="20"/>
                  </a:lnTo>
                  <a:lnTo>
                    <a:pt x="573" y="20"/>
                  </a:lnTo>
                  <a:lnTo>
                    <a:pt x="592" y="39"/>
                  </a:lnTo>
                  <a:lnTo>
                    <a:pt x="611" y="39"/>
                  </a:lnTo>
                  <a:lnTo>
                    <a:pt x="611" y="59"/>
                  </a:lnTo>
                  <a:lnTo>
                    <a:pt x="636" y="59"/>
                  </a:lnTo>
                  <a:lnTo>
                    <a:pt x="636" y="84"/>
                  </a:lnTo>
                  <a:lnTo>
                    <a:pt x="655" y="84"/>
                  </a:lnTo>
                  <a:lnTo>
                    <a:pt x="655" y="104"/>
                  </a:lnTo>
                  <a:lnTo>
                    <a:pt x="680" y="130"/>
                  </a:lnTo>
                  <a:lnTo>
                    <a:pt x="680" y="149"/>
                  </a:lnTo>
                  <a:lnTo>
                    <a:pt x="699" y="149"/>
                  </a:lnTo>
                  <a:lnTo>
                    <a:pt x="699" y="175"/>
                  </a:lnTo>
                  <a:lnTo>
                    <a:pt x="699" y="194"/>
                  </a:lnTo>
                  <a:lnTo>
                    <a:pt x="699" y="214"/>
                  </a:lnTo>
                  <a:lnTo>
                    <a:pt x="699" y="239"/>
                  </a:lnTo>
                  <a:lnTo>
                    <a:pt x="699" y="259"/>
                  </a:lnTo>
                  <a:lnTo>
                    <a:pt x="699" y="543"/>
                  </a:lnTo>
                </a:path>
              </a:pathLst>
            </a:custGeom>
            <a:grpFill/>
            <a:ln w="0">
              <a:solidFill>
                <a:srgbClr val="0033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7" name="Freeform 37">
              <a:extLst>
                <a:ext uri="{FF2B5EF4-FFF2-40B4-BE49-F238E27FC236}">
                  <a16:creationId xmlns:a16="http://schemas.microsoft.com/office/drawing/2014/main" id="{45DCE4BB-4488-E211-0586-B6D216DF1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" y="4129"/>
              <a:ext cx="2677" cy="57"/>
            </a:xfrm>
            <a:custGeom>
              <a:avLst/>
              <a:gdLst>
                <a:gd name="T0" fmla="*/ 2790 w 2569"/>
                <a:gd name="T1" fmla="*/ 32 h 52"/>
                <a:gd name="T2" fmla="*/ 2790 w 2569"/>
                <a:gd name="T3" fmla="*/ 0 h 52"/>
                <a:gd name="T4" fmla="*/ 0 w 2569"/>
                <a:gd name="T5" fmla="*/ 0 h 52"/>
                <a:gd name="T6" fmla="*/ 0 w 2569"/>
                <a:gd name="T7" fmla="*/ 62 h 52"/>
                <a:gd name="T8" fmla="*/ 2790 w 2569"/>
                <a:gd name="T9" fmla="*/ 62 h 52"/>
                <a:gd name="T10" fmla="*/ 2790 w 2569"/>
                <a:gd name="T11" fmla="*/ 32 h 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9"/>
                <a:gd name="T19" fmla="*/ 0 h 52"/>
                <a:gd name="T20" fmla="*/ 2569 w 2569"/>
                <a:gd name="T21" fmla="*/ 52 h 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9" h="52">
                  <a:moveTo>
                    <a:pt x="2569" y="26"/>
                  </a:moveTo>
                  <a:lnTo>
                    <a:pt x="2569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2569" y="52"/>
                  </a:lnTo>
                  <a:lnTo>
                    <a:pt x="2569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8" name="Freeform 38">
              <a:extLst>
                <a:ext uri="{FF2B5EF4-FFF2-40B4-BE49-F238E27FC236}">
                  <a16:creationId xmlns:a16="http://schemas.microsoft.com/office/drawing/2014/main" id="{ACDB208E-85D7-5558-FB62-64B49A031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2" y="4275"/>
              <a:ext cx="3085" cy="57"/>
            </a:xfrm>
            <a:custGeom>
              <a:avLst/>
              <a:gdLst>
                <a:gd name="T0" fmla="*/ 3202 w 2972"/>
                <a:gd name="T1" fmla="*/ 31 h 51"/>
                <a:gd name="T2" fmla="*/ 3202 w 2972"/>
                <a:gd name="T3" fmla="*/ 0 h 51"/>
                <a:gd name="T4" fmla="*/ 0 w 2972"/>
                <a:gd name="T5" fmla="*/ 0 h 51"/>
                <a:gd name="T6" fmla="*/ 0 w 2972"/>
                <a:gd name="T7" fmla="*/ 64 h 51"/>
                <a:gd name="T8" fmla="*/ 3202 w 2972"/>
                <a:gd name="T9" fmla="*/ 64 h 51"/>
                <a:gd name="T10" fmla="*/ 3202 w 2972"/>
                <a:gd name="T11" fmla="*/ 31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72"/>
                <a:gd name="T19" fmla="*/ 0 h 51"/>
                <a:gd name="T20" fmla="*/ 2972 w 2972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72" h="51">
                  <a:moveTo>
                    <a:pt x="2972" y="25"/>
                  </a:moveTo>
                  <a:lnTo>
                    <a:pt x="2972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2972" y="51"/>
                  </a:lnTo>
                  <a:lnTo>
                    <a:pt x="2972" y="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9" name="Freeform 39">
              <a:extLst>
                <a:ext uri="{FF2B5EF4-FFF2-40B4-BE49-F238E27FC236}">
                  <a16:creationId xmlns:a16="http://schemas.microsoft.com/office/drawing/2014/main" id="{72FD8178-49D2-6F71-542A-2876AB692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2427"/>
              <a:ext cx="3011" cy="52"/>
            </a:xfrm>
            <a:custGeom>
              <a:avLst/>
              <a:gdLst>
                <a:gd name="T0" fmla="*/ 0 w 3011"/>
                <a:gd name="T1" fmla="*/ 0 h 52"/>
                <a:gd name="T2" fmla="*/ 13 w 3011"/>
                <a:gd name="T3" fmla="*/ 52 h 52"/>
                <a:gd name="T4" fmla="*/ 3011 w 3011"/>
                <a:gd name="T5" fmla="*/ 52 h 52"/>
                <a:gd name="T6" fmla="*/ 3011 w 3011"/>
                <a:gd name="T7" fmla="*/ 0 h 52"/>
                <a:gd name="T8" fmla="*/ 13 w 3011"/>
                <a:gd name="T9" fmla="*/ 0 h 52"/>
                <a:gd name="T10" fmla="*/ 19 w 3011"/>
                <a:gd name="T11" fmla="*/ 52 h 52"/>
                <a:gd name="T12" fmla="*/ 0 w 3011"/>
                <a:gd name="T13" fmla="*/ 0 h 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11"/>
                <a:gd name="T22" fmla="*/ 0 h 52"/>
                <a:gd name="T23" fmla="*/ 3011 w 3011"/>
                <a:gd name="T24" fmla="*/ 52 h 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11" h="52">
                  <a:moveTo>
                    <a:pt x="0" y="0"/>
                  </a:moveTo>
                  <a:lnTo>
                    <a:pt x="13" y="52"/>
                  </a:lnTo>
                  <a:lnTo>
                    <a:pt x="3011" y="52"/>
                  </a:lnTo>
                  <a:lnTo>
                    <a:pt x="3011" y="0"/>
                  </a:lnTo>
                  <a:lnTo>
                    <a:pt x="13" y="0"/>
                  </a:lnTo>
                  <a:lnTo>
                    <a:pt x="19" y="5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0" name="Freeform 40">
              <a:extLst>
                <a:ext uri="{FF2B5EF4-FFF2-40B4-BE49-F238E27FC236}">
                  <a16:creationId xmlns:a16="http://schemas.microsoft.com/office/drawing/2014/main" id="{6450ECD1-8E0C-5314-D081-4EA60E056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685"/>
              <a:ext cx="1537" cy="794"/>
            </a:xfrm>
            <a:custGeom>
              <a:avLst/>
              <a:gdLst>
                <a:gd name="T0" fmla="*/ 1537 w 1537"/>
                <a:gd name="T1" fmla="*/ 0 h 794"/>
                <a:gd name="T2" fmla="*/ 1512 w 1537"/>
                <a:gd name="T3" fmla="*/ 0 h 794"/>
                <a:gd name="T4" fmla="*/ 0 w 1537"/>
                <a:gd name="T5" fmla="*/ 742 h 794"/>
                <a:gd name="T6" fmla="*/ 19 w 1537"/>
                <a:gd name="T7" fmla="*/ 794 h 794"/>
                <a:gd name="T8" fmla="*/ 1537 w 1537"/>
                <a:gd name="T9" fmla="*/ 51 h 794"/>
                <a:gd name="T10" fmla="*/ 1512 w 1537"/>
                <a:gd name="T11" fmla="*/ 51 h 794"/>
                <a:gd name="T12" fmla="*/ 1537 w 1537"/>
                <a:gd name="T13" fmla="*/ 0 h 794"/>
                <a:gd name="T14" fmla="*/ 1524 w 1537"/>
                <a:gd name="T15" fmla="*/ 0 h 794"/>
                <a:gd name="T16" fmla="*/ 1512 w 1537"/>
                <a:gd name="T17" fmla="*/ 0 h 794"/>
                <a:gd name="T18" fmla="*/ 1537 w 1537"/>
                <a:gd name="T19" fmla="*/ 0 h 79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37"/>
                <a:gd name="T31" fmla="*/ 0 h 794"/>
                <a:gd name="T32" fmla="*/ 1537 w 1537"/>
                <a:gd name="T33" fmla="*/ 794 h 79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37" h="794">
                  <a:moveTo>
                    <a:pt x="1537" y="0"/>
                  </a:moveTo>
                  <a:lnTo>
                    <a:pt x="1512" y="0"/>
                  </a:lnTo>
                  <a:lnTo>
                    <a:pt x="0" y="742"/>
                  </a:lnTo>
                  <a:lnTo>
                    <a:pt x="19" y="794"/>
                  </a:lnTo>
                  <a:lnTo>
                    <a:pt x="1537" y="51"/>
                  </a:lnTo>
                  <a:lnTo>
                    <a:pt x="1512" y="51"/>
                  </a:lnTo>
                  <a:lnTo>
                    <a:pt x="1537" y="0"/>
                  </a:lnTo>
                  <a:lnTo>
                    <a:pt x="1524" y="0"/>
                  </a:lnTo>
                  <a:lnTo>
                    <a:pt x="1512" y="0"/>
                  </a:lnTo>
                  <a:lnTo>
                    <a:pt x="153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1" name="Freeform 41">
              <a:extLst>
                <a:ext uri="{FF2B5EF4-FFF2-40B4-BE49-F238E27FC236}">
                  <a16:creationId xmlns:a16="http://schemas.microsoft.com/office/drawing/2014/main" id="{C6113F46-CEF4-B6E0-89A4-5862E1FB8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" y="1685"/>
              <a:ext cx="1505" cy="788"/>
            </a:xfrm>
            <a:custGeom>
              <a:avLst/>
              <a:gdLst>
                <a:gd name="T0" fmla="*/ 1499 w 1505"/>
                <a:gd name="T1" fmla="*/ 768 h 788"/>
                <a:gd name="T2" fmla="*/ 1505 w 1505"/>
                <a:gd name="T3" fmla="*/ 742 h 788"/>
                <a:gd name="T4" fmla="*/ 25 w 1505"/>
                <a:gd name="T5" fmla="*/ 0 h 788"/>
                <a:gd name="T6" fmla="*/ 0 w 1505"/>
                <a:gd name="T7" fmla="*/ 51 h 788"/>
                <a:gd name="T8" fmla="*/ 1486 w 1505"/>
                <a:gd name="T9" fmla="*/ 788 h 788"/>
                <a:gd name="T10" fmla="*/ 1499 w 1505"/>
                <a:gd name="T11" fmla="*/ 768 h 7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05"/>
                <a:gd name="T19" fmla="*/ 0 h 788"/>
                <a:gd name="T20" fmla="*/ 1505 w 1505"/>
                <a:gd name="T21" fmla="*/ 788 h 7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05" h="788">
                  <a:moveTo>
                    <a:pt x="1499" y="768"/>
                  </a:moveTo>
                  <a:lnTo>
                    <a:pt x="1505" y="742"/>
                  </a:lnTo>
                  <a:lnTo>
                    <a:pt x="25" y="0"/>
                  </a:lnTo>
                  <a:lnTo>
                    <a:pt x="0" y="51"/>
                  </a:lnTo>
                  <a:lnTo>
                    <a:pt x="1486" y="788"/>
                  </a:lnTo>
                  <a:lnTo>
                    <a:pt x="1499" y="7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2" name="Freeform 42">
              <a:extLst>
                <a:ext uri="{FF2B5EF4-FFF2-40B4-BE49-F238E27FC236}">
                  <a16:creationId xmlns:a16="http://schemas.microsoft.com/office/drawing/2014/main" id="{A6522336-AE1D-618D-2E0E-C7EB9F38D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" y="2247"/>
              <a:ext cx="1732" cy="58"/>
            </a:xfrm>
            <a:custGeom>
              <a:avLst/>
              <a:gdLst>
                <a:gd name="T0" fmla="*/ 0 w 1732"/>
                <a:gd name="T1" fmla="*/ 6 h 58"/>
                <a:gd name="T2" fmla="*/ 13 w 1732"/>
                <a:gd name="T3" fmla="*/ 58 h 58"/>
                <a:gd name="T4" fmla="*/ 1732 w 1732"/>
                <a:gd name="T5" fmla="*/ 58 h 58"/>
                <a:gd name="T6" fmla="*/ 1732 w 1732"/>
                <a:gd name="T7" fmla="*/ 0 h 58"/>
                <a:gd name="T8" fmla="*/ 13 w 1732"/>
                <a:gd name="T9" fmla="*/ 0 h 58"/>
                <a:gd name="T10" fmla="*/ 19 w 1732"/>
                <a:gd name="T11" fmla="*/ 58 h 58"/>
                <a:gd name="T12" fmla="*/ 0 w 1732"/>
                <a:gd name="T13" fmla="*/ 6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32"/>
                <a:gd name="T22" fmla="*/ 0 h 58"/>
                <a:gd name="T23" fmla="*/ 1732 w 1732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32" h="58">
                  <a:moveTo>
                    <a:pt x="0" y="6"/>
                  </a:moveTo>
                  <a:lnTo>
                    <a:pt x="13" y="58"/>
                  </a:lnTo>
                  <a:lnTo>
                    <a:pt x="1732" y="58"/>
                  </a:lnTo>
                  <a:lnTo>
                    <a:pt x="1732" y="0"/>
                  </a:lnTo>
                  <a:lnTo>
                    <a:pt x="13" y="0"/>
                  </a:lnTo>
                  <a:lnTo>
                    <a:pt x="19" y="58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3" name="Freeform 43">
              <a:extLst>
                <a:ext uri="{FF2B5EF4-FFF2-40B4-BE49-F238E27FC236}">
                  <a16:creationId xmlns:a16="http://schemas.microsoft.com/office/drawing/2014/main" id="{C1C71220-A820-8363-5E21-29BF578DA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" y="1904"/>
              <a:ext cx="895" cy="401"/>
            </a:xfrm>
            <a:custGeom>
              <a:avLst/>
              <a:gdLst>
                <a:gd name="T0" fmla="*/ 895 w 895"/>
                <a:gd name="T1" fmla="*/ 0 h 401"/>
                <a:gd name="T2" fmla="*/ 876 w 895"/>
                <a:gd name="T3" fmla="*/ 0 h 401"/>
                <a:gd name="T4" fmla="*/ 0 w 895"/>
                <a:gd name="T5" fmla="*/ 349 h 401"/>
                <a:gd name="T6" fmla="*/ 19 w 895"/>
                <a:gd name="T7" fmla="*/ 401 h 401"/>
                <a:gd name="T8" fmla="*/ 895 w 895"/>
                <a:gd name="T9" fmla="*/ 52 h 401"/>
                <a:gd name="T10" fmla="*/ 876 w 895"/>
                <a:gd name="T11" fmla="*/ 52 h 401"/>
                <a:gd name="T12" fmla="*/ 895 w 895"/>
                <a:gd name="T13" fmla="*/ 0 h 4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95"/>
                <a:gd name="T22" fmla="*/ 0 h 401"/>
                <a:gd name="T23" fmla="*/ 895 w 895"/>
                <a:gd name="T24" fmla="*/ 401 h 4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95" h="401">
                  <a:moveTo>
                    <a:pt x="895" y="0"/>
                  </a:moveTo>
                  <a:lnTo>
                    <a:pt x="876" y="0"/>
                  </a:lnTo>
                  <a:lnTo>
                    <a:pt x="0" y="349"/>
                  </a:lnTo>
                  <a:lnTo>
                    <a:pt x="19" y="401"/>
                  </a:lnTo>
                  <a:lnTo>
                    <a:pt x="895" y="52"/>
                  </a:lnTo>
                  <a:lnTo>
                    <a:pt x="876" y="52"/>
                  </a:lnTo>
                  <a:lnTo>
                    <a:pt x="89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4" name="Freeform 44">
              <a:extLst>
                <a:ext uri="{FF2B5EF4-FFF2-40B4-BE49-F238E27FC236}">
                  <a16:creationId xmlns:a16="http://schemas.microsoft.com/office/drawing/2014/main" id="{5839A8B8-B5E4-BA8A-4FCA-BD93C4D32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0" y="1904"/>
              <a:ext cx="869" cy="401"/>
            </a:xfrm>
            <a:custGeom>
              <a:avLst/>
              <a:gdLst>
                <a:gd name="T0" fmla="*/ 856 w 869"/>
                <a:gd name="T1" fmla="*/ 375 h 401"/>
                <a:gd name="T2" fmla="*/ 869 w 869"/>
                <a:gd name="T3" fmla="*/ 349 h 401"/>
                <a:gd name="T4" fmla="*/ 19 w 869"/>
                <a:gd name="T5" fmla="*/ 0 h 401"/>
                <a:gd name="T6" fmla="*/ 0 w 869"/>
                <a:gd name="T7" fmla="*/ 52 h 401"/>
                <a:gd name="T8" fmla="*/ 844 w 869"/>
                <a:gd name="T9" fmla="*/ 401 h 401"/>
                <a:gd name="T10" fmla="*/ 856 w 869"/>
                <a:gd name="T11" fmla="*/ 375 h 4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9"/>
                <a:gd name="T19" fmla="*/ 0 h 401"/>
                <a:gd name="T20" fmla="*/ 869 w 869"/>
                <a:gd name="T21" fmla="*/ 401 h 4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9" h="401">
                  <a:moveTo>
                    <a:pt x="856" y="375"/>
                  </a:moveTo>
                  <a:lnTo>
                    <a:pt x="869" y="349"/>
                  </a:lnTo>
                  <a:lnTo>
                    <a:pt x="19" y="0"/>
                  </a:lnTo>
                  <a:lnTo>
                    <a:pt x="0" y="52"/>
                  </a:lnTo>
                  <a:lnTo>
                    <a:pt x="844" y="401"/>
                  </a:lnTo>
                  <a:lnTo>
                    <a:pt x="856" y="3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26" name="Ondertitel 25">
            <a:extLst>
              <a:ext uri="{FF2B5EF4-FFF2-40B4-BE49-F238E27FC236}">
                <a16:creationId xmlns:a16="http://schemas.microsoft.com/office/drawing/2014/main" id="{05FA4F4F-DBC0-EC2D-068D-D35A8724A7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Ondertitel 2">
            <a:extLst>
              <a:ext uri="{FF2B5EF4-FFF2-40B4-BE49-F238E27FC236}">
                <a16:creationId xmlns:a16="http://schemas.microsoft.com/office/drawing/2014/main" id="{D7C7DED2-34CF-0003-8145-E12E179B06B9}"/>
              </a:ext>
            </a:extLst>
          </p:cNvPr>
          <p:cNvSpPr txBox="1">
            <a:spLocks/>
          </p:cNvSpPr>
          <p:nvPr/>
        </p:nvSpPr>
        <p:spPr>
          <a:xfrm>
            <a:off x="1524000" y="5285483"/>
            <a:ext cx="9144000" cy="1352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en-GB" sz="2000">
                <a:solidFill>
                  <a:schemeClr val="bg1"/>
                </a:solidFill>
              </a:rPr>
              <a:t>Gerard Seinhorst</a:t>
            </a:r>
          </a:p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en-GB" sz="1600">
                <a:solidFill>
                  <a:schemeClr val="bg1"/>
                </a:solidFill>
              </a:rPr>
              <a:t>Netherlands Defence Language Centre</a:t>
            </a:r>
          </a:p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en-GB" sz="1600">
                <a:solidFill>
                  <a:schemeClr val="accent1">
                    <a:lumMod val="40000"/>
                    <a:lumOff val="60000"/>
                  </a:schemeClr>
                </a:solidFill>
              </a:rPr>
              <a:t>BILC STANAG 6001 Testing Workshop 2026 - Sarajevo</a:t>
            </a:r>
            <a:endParaRPr lang="en-GB" sz="1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82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5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2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7CC29-1BE7-97A9-19E7-D43677D0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5410"/>
          </a:xfrm>
        </p:spPr>
        <p:txBody>
          <a:bodyPr/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motivation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2CC11F-AC2F-3F8A-5487-A670EAD0F51F}"/>
              </a:ext>
            </a:extLst>
          </p:cNvPr>
          <p:cNvSpPr txBox="1"/>
          <p:nvPr/>
        </p:nvSpPr>
        <p:spPr>
          <a:xfrm>
            <a:off x="838200" y="1506022"/>
            <a:ext cx="10696662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2000" b="0" noProof="0" dirty="0">
                <a:latin typeface="Aptos"/>
              </a:rPr>
              <a:t>What do language professionals actually understand by “usually”, “often” and “occasionally”?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23F173A3-9DA4-ADA1-8867-921B373D1C09}"/>
              </a:ext>
            </a:extLst>
          </p:cNvPr>
          <p:cNvSpPr txBox="1"/>
          <p:nvPr/>
        </p:nvSpPr>
        <p:spPr>
          <a:xfrm>
            <a:off x="838200" y="2161143"/>
            <a:ext cx="10789920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lvl="1" indent="1588"/>
            <a:r>
              <a:rPr lang="en-GB" sz="2500" b="1" dirty="0">
                <a:solidFill>
                  <a:srgbClr val="1C304E"/>
                </a:solidFill>
                <a:latin typeface="Aptos"/>
              </a:rPr>
              <a:t>A</a:t>
            </a:r>
            <a:r>
              <a:rPr lang="en-GB" sz="2500" b="1" noProof="0" dirty="0">
                <a:solidFill>
                  <a:srgbClr val="1C304E"/>
                </a:solidFill>
                <a:latin typeface="Aptos"/>
              </a:rPr>
              <a:t>re the expressions interpreted approximately in the same way?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14F97828-6507-F849-E061-CF52DCF92094}"/>
              </a:ext>
            </a:extLst>
          </p:cNvPr>
          <p:cNvGrpSpPr/>
          <p:nvPr/>
        </p:nvGrpSpPr>
        <p:grpSpPr>
          <a:xfrm>
            <a:off x="926424" y="3104993"/>
            <a:ext cx="3337560" cy="2960147"/>
            <a:chOff x="926424" y="3104993"/>
            <a:chExt cx="3337560" cy="2960147"/>
          </a:xfrm>
        </p:grpSpPr>
        <p:sp>
          <p:nvSpPr>
            <p:cNvPr id="18" name="Rounded Rectangle 4">
              <a:extLst>
                <a:ext uri="{FF2B5EF4-FFF2-40B4-BE49-F238E27FC236}">
                  <a16:creationId xmlns:a16="http://schemas.microsoft.com/office/drawing/2014/main" id="{70ADD5E2-4EF3-D985-F830-8AEE20894E81}"/>
                </a:ext>
              </a:extLst>
            </p:cNvPr>
            <p:cNvSpPr/>
            <p:nvPr/>
          </p:nvSpPr>
          <p:spPr>
            <a:xfrm>
              <a:off x="926424" y="3104993"/>
              <a:ext cx="3337560" cy="296014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DAE1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0D46BD5C-BDCC-AA68-4D55-98E7630689DA}"/>
                </a:ext>
              </a:extLst>
            </p:cNvPr>
            <p:cNvSpPr/>
            <p:nvPr/>
          </p:nvSpPr>
          <p:spPr>
            <a:xfrm>
              <a:off x="936817" y="3104994"/>
              <a:ext cx="190774" cy="2960146"/>
            </a:xfrm>
            <a:prstGeom prst="rect">
              <a:avLst/>
            </a:prstGeom>
            <a:solidFill>
              <a:srgbClr val="E57B0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TextBox 6">
              <a:extLst>
                <a:ext uri="{FF2B5EF4-FFF2-40B4-BE49-F238E27FC236}">
                  <a16:creationId xmlns:a16="http://schemas.microsoft.com/office/drawing/2014/main" id="{7A68E301-488D-2CA3-C897-123F12A74E6E}"/>
                </a:ext>
              </a:extLst>
            </p:cNvPr>
            <p:cNvSpPr txBox="1"/>
            <p:nvPr/>
          </p:nvSpPr>
          <p:spPr>
            <a:xfrm>
              <a:off x="1127592" y="3269586"/>
              <a:ext cx="2971800" cy="46166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400" b="1" noProof="0" dirty="0">
                  <a:solidFill>
                    <a:srgbClr val="1C304E"/>
                  </a:solidFill>
                  <a:latin typeface="Aptos"/>
                </a:rPr>
                <a:t>The concern</a:t>
              </a:r>
            </a:p>
          </p:txBody>
        </p:sp>
        <p:sp>
          <p:nvSpPr>
            <p:cNvPr id="21" name="TextBox 7">
              <a:extLst>
                <a:ext uri="{FF2B5EF4-FFF2-40B4-BE49-F238E27FC236}">
                  <a16:creationId xmlns:a16="http://schemas.microsoft.com/office/drawing/2014/main" id="{880FE01B-77B1-AF6D-7292-5F7013B702A2}"/>
                </a:ext>
              </a:extLst>
            </p:cNvPr>
            <p:cNvSpPr txBox="1"/>
            <p:nvPr/>
          </p:nvSpPr>
          <p:spPr>
            <a:xfrm>
              <a:off x="1127592" y="3681066"/>
              <a:ext cx="2971800" cy="2246769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000" b="0" noProof="0" dirty="0">
                  <a:solidFill>
                    <a:srgbClr val="2D3138"/>
                  </a:solidFill>
                  <a:latin typeface="Aptos"/>
                </a:rPr>
                <a:t>If “usually” or “often” mean substantially different things to different users, descriptor interpretation and assessment could become </a:t>
              </a:r>
              <a:r>
                <a:rPr lang="en-GB" sz="2000" b="1" noProof="0" dirty="0">
                  <a:solidFill>
                    <a:srgbClr val="2D3138"/>
                  </a:solidFill>
                  <a:latin typeface="Aptos"/>
                </a:rPr>
                <a:t>less consistent</a:t>
              </a:r>
            </a:p>
          </p:txBody>
        </p:sp>
      </p:grpSp>
      <p:grpSp>
        <p:nvGrpSpPr>
          <p:cNvPr id="6" name="Groep 5">
            <a:extLst>
              <a:ext uri="{FF2B5EF4-FFF2-40B4-BE49-F238E27FC236}">
                <a16:creationId xmlns:a16="http://schemas.microsoft.com/office/drawing/2014/main" id="{B152C0F6-01CD-B802-C6E4-18914286F624}"/>
              </a:ext>
            </a:extLst>
          </p:cNvPr>
          <p:cNvGrpSpPr/>
          <p:nvPr/>
        </p:nvGrpSpPr>
        <p:grpSpPr>
          <a:xfrm>
            <a:off x="4584024" y="3104993"/>
            <a:ext cx="3337560" cy="2960147"/>
            <a:chOff x="4584024" y="3104993"/>
            <a:chExt cx="3337560" cy="2960147"/>
          </a:xfrm>
        </p:grpSpPr>
        <p:sp>
          <p:nvSpPr>
            <p:cNvPr id="22" name="Rounded Rectangle 8">
              <a:extLst>
                <a:ext uri="{FF2B5EF4-FFF2-40B4-BE49-F238E27FC236}">
                  <a16:creationId xmlns:a16="http://schemas.microsoft.com/office/drawing/2014/main" id="{73497B70-2FE9-FBFD-68C5-004B1403C52D}"/>
                </a:ext>
              </a:extLst>
            </p:cNvPr>
            <p:cNvSpPr/>
            <p:nvPr/>
          </p:nvSpPr>
          <p:spPr>
            <a:xfrm>
              <a:off x="4584024" y="3104993"/>
              <a:ext cx="3337560" cy="296014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DAE1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tangle 9">
              <a:extLst>
                <a:ext uri="{FF2B5EF4-FFF2-40B4-BE49-F238E27FC236}">
                  <a16:creationId xmlns:a16="http://schemas.microsoft.com/office/drawing/2014/main" id="{FEB51761-D96C-F141-538C-D33AC6F423C6}"/>
                </a:ext>
              </a:extLst>
            </p:cNvPr>
            <p:cNvSpPr/>
            <p:nvPr/>
          </p:nvSpPr>
          <p:spPr>
            <a:xfrm>
              <a:off x="4590766" y="3104994"/>
              <a:ext cx="194424" cy="2960146"/>
            </a:xfrm>
            <a:prstGeom prst="rect">
              <a:avLst/>
            </a:prstGeom>
            <a:solidFill>
              <a:srgbClr val="2689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3C4852BA-F47E-FD16-3C82-4E0928674603}"/>
                </a:ext>
              </a:extLst>
            </p:cNvPr>
            <p:cNvSpPr txBox="1"/>
            <p:nvPr/>
          </p:nvSpPr>
          <p:spPr>
            <a:xfrm>
              <a:off x="4785191" y="3269586"/>
              <a:ext cx="2971800" cy="46166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400" b="1" noProof="0" dirty="0">
                  <a:solidFill>
                    <a:srgbClr val="1C304E"/>
                  </a:solidFill>
                  <a:latin typeface="Aptos"/>
                </a:rPr>
                <a:t>The alternative</a:t>
              </a:r>
            </a:p>
          </p:txBody>
        </p:sp>
        <p:sp>
          <p:nvSpPr>
            <p:cNvPr id="25" name="TextBox 11">
              <a:extLst>
                <a:ext uri="{FF2B5EF4-FFF2-40B4-BE49-F238E27FC236}">
                  <a16:creationId xmlns:a16="http://schemas.microsoft.com/office/drawing/2014/main" id="{334642AF-C5C9-E626-6067-D7A66AEF1819}"/>
                </a:ext>
              </a:extLst>
            </p:cNvPr>
            <p:cNvSpPr txBox="1"/>
            <p:nvPr/>
          </p:nvSpPr>
          <p:spPr>
            <a:xfrm>
              <a:off x="4785190" y="3681066"/>
              <a:ext cx="3136393" cy="2246769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000" b="0" noProof="0" dirty="0">
                  <a:solidFill>
                    <a:srgbClr val="2D3138"/>
                  </a:solidFill>
                  <a:latin typeface="Aptos"/>
                </a:rPr>
                <a:t>If users converge on broadly similar interpretations,</a:t>
              </a:r>
              <a:r>
                <a:rPr lang="en-GB" sz="2000" dirty="0">
                  <a:solidFill>
                    <a:srgbClr val="2D3138"/>
                  </a:solidFill>
                  <a:latin typeface="Aptos"/>
                </a:rPr>
                <a:t> this would support </a:t>
              </a:r>
              <a:r>
                <a:rPr lang="en-GB" sz="2000" b="1" dirty="0">
                  <a:solidFill>
                    <a:srgbClr val="2D3138"/>
                  </a:solidFill>
                  <a:latin typeface="Aptos"/>
                </a:rPr>
                <a:t>continued use </a:t>
              </a:r>
              <a:r>
                <a:rPr lang="en-GB" sz="2000" dirty="0">
                  <a:solidFill>
                    <a:srgbClr val="2D3138"/>
                  </a:solidFill>
                  <a:latin typeface="Aptos"/>
                </a:rPr>
                <a:t>of frequency expressions in language proficiency descriptors</a:t>
              </a:r>
              <a:endParaRPr lang="en-GB" sz="2000" b="0" noProof="0" dirty="0">
                <a:solidFill>
                  <a:srgbClr val="2D3138"/>
                </a:solidFill>
                <a:latin typeface="Aptos"/>
              </a:endParaRP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D9968709-F644-6924-7E51-2A18B6FDFC3B}"/>
              </a:ext>
            </a:extLst>
          </p:cNvPr>
          <p:cNvGrpSpPr/>
          <p:nvPr/>
        </p:nvGrpSpPr>
        <p:grpSpPr>
          <a:xfrm>
            <a:off x="8241624" y="3104993"/>
            <a:ext cx="3386495" cy="2960147"/>
            <a:chOff x="8241624" y="3104993"/>
            <a:chExt cx="3386495" cy="2376621"/>
          </a:xfrm>
        </p:grpSpPr>
        <p:sp>
          <p:nvSpPr>
            <p:cNvPr id="26" name="Rounded Rectangle 12">
              <a:extLst>
                <a:ext uri="{FF2B5EF4-FFF2-40B4-BE49-F238E27FC236}">
                  <a16:creationId xmlns:a16="http://schemas.microsoft.com/office/drawing/2014/main" id="{25186461-A2DE-7E72-BC4C-64D71300B0C1}"/>
                </a:ext>
              </a:extLst>
            </p:cNvPr>
            <p:cNvSpPr/>
            <p:nvPr/>
          </p:nvSpPr>
          <p:spPr>
            <a:xfrm>
              <a:off x="8241624" y="3104994"/>
              <a:ext cx="3337560" cy="23766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DAE1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tangle 13">
              <a:extLst>
                <a:ext uri="{FF2B5EF4-FFF2-40B4-BE49-F238E27FC236}">
                  <a16:creationId xmlns:a16="http://schemas.microsoft.com/office/drawing/2014/main" id="{31ABE349-0A67-39EE-1954-F1117A9411C9}"/>
                </a:ext>
              </a:extLst>
            </p:cNvPr>
            <p:cNvSpPr/>
            <p:nvPr/>
          </p:nvSpPr>
          <p:spPr>
            <a:xfrm>
              <a:off x="8256108" y="3104993"/>
              <a:ext cx="186683" cy="2376619"/>
            </a:xfrm>
            <a:prstGeom prst="rect">
              <a:avLst/>
            </a:prstGeom>
            <a:solidFill>
              <a:srgbClr val="3768A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8" name="TextBox 14">
              <a:extLst>
                <a:ext uri="{FF2B5EF4-FFF2-40B4-BE49-F238E27FC236}">
                  <a16:creationId xmlns:a16="http://schemas.microsoft.com/office/drawing/2014/main" id="{45D9FCF1-DF31-1EA2-1EE4-8E05418A4D14}"/>
                </a:ext>
              </a:extLst>
            </p:cNvPr>
            <p:cNvSpPr txBox="1"/>
            <p:nvPr/>
          </p:nvSpPr>
          <p:spPr>
            <a:xfrm>
              <a:off x="8442791" y="3240089"/>
              <a:ext cx="3185328" cy="66718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400" b="1" dirty="0">
                  <a:solidFill>
                    <a:srgbClr val="1C304E"/>
                  </a:solidFill>
                  <a:latin typeface="Aptos"/>
                </a:rPr>
                <a:t>The purpose of t</a:t>
              </a:r>
              <a:r>
                <a:rPr lang="en-GB" sz="2400" b="1" noProof="0" dirty="0">
                  <a:solidFill>
                    <a:srgbClr val="1C304E"/>
                  </a:solidFill>
                  <a:latin typeface="Aptos"/>
                </a:rPr>
                <a:t>he study</a:t>
              </a: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A65C9307-79C6-7FF6-3742-DDE8CC3716C2}"/>
                </a:ext>
              </a:extLst>
            </p:cNvPr>
            <p:cNvSpPr txBox="1"/>
            <p:nvPr/>
          </p:nvSpPr>
          <p:spPr>
            <a:xfrm>
              <a:off x="8424504" y="3934854"/>
              <a:ext cx="2971800" cy="56834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000" b="0" noProof="0" dirty="0">
                  <a:solidFill>
                    <a:srgbClr val="2D3138"/>
                  </a:solidFill>
                  <a:latin typeface="Aptos"/>
                </a:rPr>
                <a:t>Measure the degree of </a:t>
              </a:r>
              <a:r>
                <a:rPr lang="en-GB" sz="2000" b="1" noProof="0" dirty="0">
                  <a:solidFill>
                    <a:srgbClr val="2D3138"/>
                  </a:solidFill>
                  <a:latin typeface="Aptos"/>
                </a:rPr>
                <a:t>shared interpretation</a:t>
              </a:r>
              <a:endParaRPr lang="en-GB" sz="2000" b="0" noProof="0" dirty="0">
                <a:solidFill>
                  <a:srgbClr val="2D3138"/>
                </a:solidFill>
                <a:latin typeface="Apto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648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A2C09084-3C72-CFBF-B54F-065BA81DFC0C}"/>
              </a:ext>
            </a:extLst>
          </p:cNvPr>
          <p:cNvSpPr txBox="1"/>
          <p:nvPr/>
        </p:nvSpPr>
        <p:spPr>
          <a:xfrm>
            <a:off x="838200" y="1462417"/>
            <a:ext cx="1097280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2600" noProof="0" dirty="0">
                <a:solidFill>
                  <a:srgbClr val="1C304E"/>
                </a:solidFill>
                <a:latin typeface="Aptos"/>
              </a:rPr>
              <a:t>The questionnaire combined quantitative and qualitative elements</a:t>
            </a: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6834D9D2-4523-D137-BCB6-4C5778D0775B}"/>
              </a:ext>
            </a:extLst>
          </p:cNvPr>
          <p:cNvSpPr/>
          <p:nvPr/>
        </p:nvSpPr>
        <p:spPr>
          <a:xfrm>
            <a:off x="914399" y="2286711"/>
            <a:ext cx="548640" cy="548640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 noProof="0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D96F48A3-5047-275C-D1EF-C8AAC7016106}"/>
              </a:ext>
            </a:extLst>
          </p:cNvPr>
          <p:cNvSpPr txBox="1"/>
          <p:nvPr/>
        </p:nvSpPr>
        <p:spPr>
          <a:xfrm>
            <a:off x="1691638" y="2339414"/>
            <a:ext cx="9912533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2400" b="0" noProof="0" dirty="0">
                <a:solidFill>
                  <a:srgbClr val="2D3138"/>
                </a:solidFill>
                <a:latin typeface="Aptos"/>
              </a:rPr>
              <a:t>Professional </a:t>
            </a:r>
            <a:r>
              <a:rPr lang="en-GB" sz="2400" b="1" noProof="0" dirty="0">
                <a:solidFill>
                  <a:srgbClr val="2D3138"/>
                </a:solidFill>
                <a:latin typeface="Aptos"/>
              </a:rPr>
              <a:t>background</a:t>
            </a:r>
            <a:r>
              <a:rPr lang="en-GB" sz="2400" b="0" noProof="0" dirty="0">
                <a:solidFill>
                  <a:srgbClr val="2D3138"/>
                </a:solidFill>
                <a:latin typeface="Aptos"/>
              </a:rPr>
              <a:t> and </a:t>
            </a:r>
            <a:r>
              <a:rPr lang="en-GB" sz="2400" b="1" noProof="0" dirty="0">
                <a:solidFill>
                  <a:srgbClr val="2D3138"/>
                </a:solidFill>
                <a:latin typeface="Aptos"/>
              </a:rPr>
              <a:t>familiarity</a:t>
            </a:r>
            <a:r>
              <a:rPr lang="en-GB" sz="2400" b="0" noProof="0" dirty="0">
                <a:solidFill>
                  <a:srgbClr val="2D3138"/>
                </a:solidFill>
                <a:latin typeface="Aptos"/>
              </a:rPr>
              <a:t> using language descriptors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6CE73218-1CDA-5B19-B497-E6784EDE4B43}"/>
              </a:ext>
            </a:extLst>
          </p:cNvPr>
          <p:cNvSpPr/>
          <p:nvPr/>
        </p:nvSpPr>
        <p:spPr>
          <a:xfrm>
            <a:off x="914399" y="3429000"/>
            <a:ext cx="548640" cy="548640"/>
          </a:xfrm>
          <a:prstGeom prst="roundRect">
            <a:avLst/>
          </a:prstGeom>
          <a:solidFill>
            <a:srgbClr val="64308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 noProof="0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C74EBE4D-7FF5-AD26-F573-E75F685CCAA2}"/>
              </a:ext>
            </a:extLst>
          </p:cNvPr>
          <p:cNvSpPr txBox="1"/>
          <p:nvPr/>
        </p:nvSpPr>
        <p:spPr>
          <a:xfrm>
            <a:off x="1691638" y="3129797"/>
            <a:ext cx="10228219" cy="114704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2400" b="0" noProof="0" dirty="0">
                <a:solidFill>
                  <a:srgbClr val="2D3138"/>
                </a:solidFill>
                <a:latin typeface="Aptos"/>
              </a:rPr>
              <a:t>Assigning a </a:t>
            </a:r>
            <a:r>
              <a:rPr lang="en-GB" sz="2400" b="1" noProof="0" dirty="0">
                <a:solidFill>
                  <a:srgbClr val="2D3138"/>
                </a:solidFill>
                <a:latin typeface="Aptos"/>
              </a:rPr>
              <a:t>numerical value </a:t>
            </a:r>
            <a:r>
              <a:rPr lang="en-GB" sz="2400" b="0" noProof="0" dirty="0">
                <a:solidFill>
                  <a:srgbClr val="2D3138"/>
                </a:solidFill>
                <a:latin typeface="Aptos"/>
              </a:rPr>
              <a:t>to 20 frequency expressions, using a common carrier phrase: </a:t>
            </a:r>
            <a:r>
              <a:rPr lang="en-GB" sz="2400" b="0" i="1" noProof="0" dirty="0">
                <a:solidFill>
                  <a:srgbClr val="2D3138"/>
                </a:solidFill>
                <a:latin typeface="Aptos"/>
              </a:rPr>
              <a:t>“The language user can ________________ complete the task”.</a:t>
            </a: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26C58323-AEFB-0DE6-DA1E-054F0B966861}"/>
              </a:ext>
            </a:extLst>
          </p:cNvPr>
          <p:cNvSpPr/>
          <p:nvPr/>
        </p:nvSpPr>
        <p:spPr>
          <a:xfrm>
            <a:off x="914399" y="4629163"/>
            <a:ext cx="548640" cy="548640"/>
          </a:xfrm>
          <a:prstGeom prst="roundRect">
            <a:avLst/>
          </a:prstGeom>
          <a:solidFill>
            <a:srgbClr val="E57B0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 noProof="0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3C17801F-07E8-3509-1061-5CC6827ACB26}"/>
              </a:ext>
            </a:extLst>
          </p:cNvPr>
          <p:cNvSpPr txBox="1"/>
          <p:nvPr/>
        </p:nvSpPr>
        <p:spPr>
          <a:xfrm>
            <a:off x="1691639" y="4672650"/>
            <a:ext cx="1002139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2400" b="0" noProof="0" dirty="0">
                <a:solidFill>
                  <a:srgbClr val="2D3138"/>
                </a:solidFill>
                <a:latin typeface="Aptos"/>
              </a:rPr>
              <a:t>Identify expressions that were found </a:t>
            </a:r>
            <a:r>
              <a:rPr lang="en-GB" sz="2400" b="1" noProof="0" dirty="0">
                <a:solidFill>
                  <a:srgbClr val="2D3138"/>
                </a:solidFill>
                <a:latin typeface="Aptos"/>
              </a:rPr>
              <a:t>difficult to interpret </a:t>
            </a:r>
            <a:r>
              <a:rPr lang="en-GB" sz="2400" b="0" noProof="0" dirty="0">
                <a:solidFill>
                  <a:srgbClr val="2D3138"/>
                </a:solidFill>
                <a:latin typeface="Aptos"/>
              </a:rPr>
              <a:t>and explain </a:t>
            </a:r>
            <a:r>
              <a:rPr lang="en-GB" sz="2400" b="1" noProof="0" dirty="0">
                <a:solidFill>
                  <a:srgbClr val="2D3138"/>
                </a:solidFill>
                <a:latin typeface="Aptos"/>
              </a:rPr>
              <a:t>why</a:t>
            </a:r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95BA1923-27D7-EEE3-DE96-9594458EC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5410"/>
          </a:xfrm>
        </p:spPr>
        <p:txBody>
          <a:bodyPr/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survey</a:t>
            </a:r>
          </a:p>
        </p:txBody>
      </p:sp>
    </p:spTree>
    <p:extLst>
      <p:ext uri="{BB962C8B-B14F-4D97-AF65-F5344CB8AC3E}">
        <p14:creationId xmlns:p14="http://schemas.microsoft.com/office/powerpoint/2010/main" val="287258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25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 animBg="1"/>
      <p:bldP spid="13" grpId="0"/>
      <p:bldP spid="14" grpId="0" animBg="1"/>
      <p:bldP spid="16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A2C09084-3C72-CFBF-B54F-065BA81DFC0C}"/>
              </a:ext>
            </a:extLst>
          </p:cNvPr>
          <p:cNvSpPr txBox="1"/>
          <p:nvPr/>
        </p:nvSpPr>
        <p:spPr>
          <a:xfrm>
            <a:off x="838200" y="1462417"/>
            <a:ext cx="1097280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2800" b="1" noProof="0" dirty="0">
                <a:solidFill>
                  <a:srgbClr val="1C304E"/>
                </a:solidFill>
                <a:latin typeface="Aptos"/>
              </a:rPr>
              <a:t>What did the study investigate?</a:t>
            </a: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6834D9D2-4523-D137-BCB6-4C5778D0775B}"/>
              </a:ext>
            </a:extLst>
          </p:cNvPr>
          <p:cNvSpPr/>
          <p:nvPr/>
        </p:nvSpPr>
        <p:spPr>
          <a:xfrm>
            <a:off x="914399" y="2286711"/>
            <a:ext cx="548640" cy="548640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 noProof="0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D96F48A3-5047-275C-D1EF-C8AAC7016106}"/>
              </a:ext>
            </a:extLst>
          </p:cNvPr>
          <p:cNvSpPr txBox="1"/>
          <p:nvPr/>
        </p:nvSpPr>
        <p:spPr>
          <a:xfrm>
            <a:off x="1551962" y="2363324"/>
            <a:ext cx="10259037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2100" b="0" noProof="0" dirty="0">
                <a:solidFill>
                  <a:srgbClr val="2D3138"/>
                </a:solidFill>
                <a:latin typeface="Aptos"/>
              </a:rPr>
              <a:t>How do respondents interpret 20 frequency expressions on a common 0-100 scale? </a:t>
            </a:r>
            <a:r>
              <a:rPr lang="en-GB" sz="2000" b="0" noProof="0" dirty="0">
                <a:solidFill>
                  <a:srgbClr val="2D3138"/>
                </a:solidFill>
                <a:latin typeface="Aptos"/>
              </a:rPr>
              <a:t>*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6CE73218-1CDA-5B19-B497-E6784EDE4B43}"/>
              </a:ext>
            </a:extLst>
          </p:cNvPr>
          <p:cNvSpPr/>
          <p:nvPr/>
        </p:nvSpPr>
        <p:spPr>
          <a:xfrm>
            <a:off x="914399" y="3141122"/>
            <a:ext cx="548640" cy="548640"/>
          </a:xfrm>
          <a:prstGeom prst="roundRect">
            <a:avLst/>
          </a:prstGeom>
          <a:solidFill>
            <a:srgbClr val="64308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 noProof="0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C74EBE4D-7FF5-AD26-F573-E75F685CCAA2}"/>
              </a:ext>
            </a:extLst>
          </p:cNvPr>
          <p:cNvSpPr txBox="1"/>
          <p:nvPr/>
        </p:nvSpPr>
        <p:spPr>
          <a:xfrm>
            <a:off x="1551963" y="3228945"/>
            <a:ext cx="9494225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2100" b="0" noProof="0" dirty="0">
                <a:solidFill>
                  <a:srgbClr val="2D3138"/>
                </a:solidFill>
                <a:latin typeface="Aptos"/>
              </a:rPr>
              <a:t>Which expressions show the greatest and least agreement among respondents?</a:t>
            </a: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26C58323-AEFB-0DE6-DA1E-054F0B966861}"/>
              </a:ext>
            </a:extLst>
          </p:cNvPr>
          <p:cNvSpPr/>
          <p:nvPr/>
        </p:nvSpPr>
        <p:spPr>
          <a:xfrm>
            <a:off x="914400" y="3983848"/>
            <a:ext cx="548640" cy="548640"/>
          </a:xfrm>
          <a:prstGeom prst="roundRect">
            <a:avLst/>
          </a:prstGeom>
          <a:solidFill>
            <a:srgbClr val="E57B0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 noProof="0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3C17801F-07E8-3509-1061-5CC6827ACB26}"/>
              </a:ext>
            </a:extLst>
          </p:cNvPr>
          <p:cNvSpPr txBox="1"/>
          <p:nvPr/>
        </p:nvSpPr>
        <p:spPr>
          <a:xfrm>
            <a:off x="1551963" y="4058113"/>
            <a:ext cx="9662161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2100" b="0" noProof="0" dirty="0">
                <a:solidFill>
                  <a:srgbClr val="2D3138"/>
                </a:solidFill>
                <a:latin typeface="Aptos"/>
              </a:rPr>
              <a:t>Do professional background and experience with descriptors matter?</a:t>
            </a:r>
          </a:p>
        </p:txBody>
      </p:sp>
      <p:sp>
        <p:nvSpPr>
          <p:cNvPr id="32" name="Rounded Rectangle 12">
            <a:extLst>
              <a:ext uri="{FF2B5EF4-FFF2-40B4-BE49-F238E27FC236}">
                <a16:creationId xmlns:a16="http://schemas.microsoft.com/office/drawing/2014/main" id="{6E1AAFD1-F4E4-163F-7391-5592DAD515EB}"/>
              </a:ext>
            </a:extLst>
          </p:cNvPr>
          <p:cNvSpPr/>
          <p:nvPr/>
        </p:nvSpPr>
        <p:spPr>
          <a:xfrm>
            <a:off x="914399" y="4826574"/>
            <a:ext cx="548640" cy="548640"/>
          </a:xfrm>
          <a:prstGeom prst="roundRect">
            <a:avLst/>
          </a:prstGeom>
          <a:solidFill>
            <a:srgbClr val="26898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 noProof="0" dirty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9E47C44F-37D7-5D9C-DF24-73D267E84BC6}"/>
              </a:ext>
            </a:extLst>
          </p:cNvPr>
          <p:cNvSpPr txBox="1"/>
          <p:nvPr/>
        </p:nvSpPr>
        <p:spPr>
          <a:xfrm>
            <a:off x="1551962" y="4752273"/>
            <a:ext cx="10380617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2100" b="0" noProof="0" dirty="0">
                <a:solidFill>
                  <a:srgbClr val="2D3138"/>
                </a:solidFill>
                <a:latin typeface="Aptos"/>
              </a:rPr>
              <a:t>Which expressions are difficult to interpret – and does that correspond to observed variation?</a:t>
            </a: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B67E1799-F4BE-5D7A-D2BC-DB15BA643EC3}"/>
              </a:ext>
            </a:extLst>
          </p:cNvPr>
          <p:cNvSpPr txBox="1"/>
          <p:nvPr/>
        </p:nvSpPr>
        <p:spPr>
          <a:xfrm>
            <a:off x="1551963" y="5784988"/>
            <a:ext cx="9633901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GB" sz="1600" noProof="0" dirty="0">
                <a:solidFill>
                  <a:srgbClr val="1C304E"/>
                </a:solidFill>
                <a:latin typeface="Aptos"/>
              </a:rPr>
              <a:t>* The 0–100 scale was a common measurement tool for comparing interpretations – </a:t>
            </a:r>
          </a:p>
          <a:p>
            <a:pPr algn="ctr"/>
            <a:r>
              <a:rPr lang="en-GB" sz="1600" noProof="0" dirty="0">
                <a:solidFill>
                  <a:srgbClr val="1C304E"/>
                </a:solidFill>
                <a:latin typeface="Aptos"/>
              </a:rPr>
              <a:t>not an attempt to define the expressions numerically</a:t>
            </a:r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95BA1923-27D7-EEE3-DE96-9594458EC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5410"/>
          </a:xfrm>
        </p:spPr>
        <p:txBody>
          <a:bodyPr/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study</a:t>
            </a:r>
          </a:p>
        </p:txBody>
      </p:sp>
    </p:spTree>
    <p:extLst>
      <p:ext uri="{BB962C8B-B14F-4D97-AF65-F5344CB8AC3E}">
        <p14:creationId xmlns:p14="http://schemas.microsoft.com/office/powerpoint/2010/main" val="154342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 animBg="1"/>
      <p:bldP spid="13" grpId="0"/>
      <p:bldP spid="14" grpId="0" animBg="1"/>
      <p:bldP spid="16" grpId="0"/>
      <p:bldP spid="32" grpId="0" animBg="1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7CC29-1BE7-97A9-19E7-D43677D0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8022"/>
          </a:xfrm>
        </p:spPr>
        <p:txBody>
          <a:bodyPr/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79 Respondents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C92A1C3-6BDC-11A5-314B-297FA55C2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14" y="1275529"/>
            <a:ext cx="10221286" cy="5537385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324E6055-229D-3820-C5F2-6857691458DB}"/>
              </a:ext>
            </a:extLst>
          </p:cNvPr>
          <p:cNvSpPr/>
          <p:nvPr/>
        </p:nvSpPr>
        <p:spPr>
          <a:xfrm>
            <a:off x="1208015" y="6423558"/>
            <a:ext cx="3590488" cy="57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9C95244-305B-8F11-F846-408077632A83}"/>
              </a:ext>
            </a:extLst>
          </p:cNvPr>
          <p:cNvSpPr txBox="1"/>
          <p:nvPr/>
        </p:nvSpPr>
        <p:spPr>
          <a:xfrm>
            <a:off x="1065680" y="6332854"/>
            <a:ext cx="10515600" cy="320040"/>
          </a:xfrm>
          <a:prstGeom prst="rect">
            <a:avLst/>
          </a:prstGeom>
          <a:solidFill>
            <a:schemeClr val="bg1"/>
          </a:solidFill>
        </p:spPr>
        <p:txBody>
          <a:bodyPr wrap="square" anchor="t">
            <a:spAutoFit/>
          </a:bodyPr>
          <a:lstStyle/>
          <a:p>
            <a:pPr algn="ctr"/>
            <a:r>
              <a:rPr lang="en-GB" sz="1500" b="1" noProof="0" dirty="0">
                <a:solidFill>
                  <a:srgbClr val="1C304E"/>
                </a:solidFill>
                <a:latin typeface="Aptos"/>
              </a:rPr>
              <a:t>The comparison of particular interest: experienced testers/raters versus teachers and other language professionals</a:t>
            </a:r>
          </a:p>
        </p:txBody>
      </p:sp>
    </p:spTree>
    <p:extLst>
      <p:ext uri="{BB962C8B-B14F-4D97-AF65-F5344CB8AC3E}">
        <p14:creationId xmlns:p14="http://schemas.microsoft.com/office/powerpoint/2010/main" val="23807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BEA13CDB-369C-D6BC-E540-E471FB6813C2}"/>
              </a:ext>
            </a:extLst>
          </p:cNvPr>
          <p:cNvSpPr txBox="1"/>
          <p:nvPr/>
        </p:nvSpPr>
        <p:spPr>
          <a:xfrm>
            <a:off x="838200" y="1997839"/>
            <a:ext cx="10210800" cy="160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ts val="4000"/>
              </a:lnSpc>
            </a:pPr>
            <a:r>
              <a:rPr lang="en-US" sz="2900" b="1" dirty="0">
                <a:solidFill>
                  <a:srgbClr val="0D0D0D"/>
                </a:solidFill>
              </a:rPr>
              <a:t>The study investigated interpretation of frequency expressions;</a:t>
            </a:r>
          </a:p>
          <a:p>
            <a:pPr>
              <a:lnSpc>
                <a:spcPts val="4000"/>
              </a:lnSpc>
            </a:pPr>
            <a:r>
              <a:rPr lang="en-US" sz="2900" b="1" dirty="0">
                <a:solidFill>
                  <a:srgbClr val="0D0D0D"/>
                </a:solidFill>
              </a:rPr>
              <a:t>it did not investigate whether differences in those interpretations produce differences in rating decisions.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2565C27B-D10F-CDA2-0406-F9EE0B9E61EC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1008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Disclaimer</a:t>
            </a:r>
          </a:p>
        </p:txBody>
      </p:sp>
    </p:spTree>
    <p:extLst>
      <p:ext uri="{BB962C8B-B14F-4D97-AF65-F5344CB8AC3E}">
        <p14:creationId xmlns:p14="http://schemas.microsoft.com/office/powerpoint/2010/main" val="176872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7CC29-1BE7-97A9-19E7-D43677D0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8022"/>
          </a:xfrm>
        </p:spPr>
        <p:txBody>
          <a:bodyPr/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results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2941608-2F6C-9BE3-8D94-D0D213E97175}"/>
              </a:ext>
            </a:extLst>
          </p:cNvPr>
          <p:cNvSpPr txBox="1"/>
          <p:nvPr/>
        </p:nvSpPr>
        <p:spPr>
          <a:xfrm>
            <a:off x="838200" y="3691156"/>
            <a:ext cx="3105150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1400" noProof="0" dirty="0">
                <a:latin typeface="Aptos" panose="020B0004020202020204" pitchFamily="34" charset="0"/>
              </a:rPr>
              <a:t>The white dot represents the median, the black horizontal bar the Interquartile Range (</a:t>
            </a:r>
            <a:r>
              <a:rPr lang="en-GB" sz="1400" b="0" noProof="0" dirty="0">
                <a:latin typeface="Aptos" panose="020B0004020202020204" pitchFamily="34" charset="0"/>
              </a:rPr>
              <a:t>the range containing the middle 50% of responses)</a:t>
            </a:r>
            <a:endParaRPr lang="en-GB" sz="1400" noProof="0" dirty="0">
              <a:latin typeface="Aptos" panose="020B0004020202020204" pitchFamily="34" charset="0"/>
            </a:endParaRPr>
          </a:p>
          <a:p>
            <a:endParaRPr lang="en-GB" sz="1400" noProof="0" dirty="0">
              <a:latin typeface="Aptos" panose="020B0004020202020204" pitchFamily="34" charset="0"/>
            </a:endParaRPr>
          </a:p>
          <a:p>
            <a:r>
              <a:rPr lang="en-GB" sz="1400" noProof="0" dirty="0">
                <a:latin typeface="Aptos" panose="020B0004020202020204" pitchFamily="34" charset="0"/>
              </a:rPr>
              <a:t>Narrow ridges indicate relatively strong agreement; broader distributions indicate greater variation in interpretation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2679627-937B-129E-A781-A7222A29B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8646" y="0"/>
            <a:ext cx="6841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6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2D31E310-A877-C004-A418-478251157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6359107"/>
              </p:ext>
            </p:extLst>
          </p:nvPr>
        </p:nvGraphicFramePr>
        <p:xfrm>
          <a:off x="991163" y="1006679"/>
          <a:ext cx="8934276" cy="6073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957CC29-1BE7-97A9-19E7-D43677D0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1"/>
            <a:ext cx="10515600" cy="1008022"/>
          </a:xfrm>
          <a:noFill/>
        </p:spPr>
        <p:txBody>
          <a:bodyPr>
            <a:normAutofit/>
          </a:bodyPr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Interpretation differences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52E04C0B-8F66-FC86-B906-5E98DD7C9A37}"/>
              </a:ext>
            </a:extLst>
          </p:cNvPr>
          <p:cNvSpPr txBox="1"/>
          <p:nvPr/>
        </p:nvSpPr>
        <p:spPr>
          <a:xfrm>
            <a:off x="9658904" y="5329193"/>
            <a:ext cx="2205333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anchor="t">
            <a:spAutoFit/>
          </a:bodyPr>
          <a:lstStyle/>
          <a:p>
            <a:pPr algn="l"/>
            <a:r>
              <a:rPr lang="en-GB" sz="1200" b="0" noProof="0" dirty="0">
                <a:solidFill>
                  <a:srgbClr val="69727C"/>
                </a:solidFill>
                <a:latin typeface="Aptos"/>
              </a:rPr>
              <a:t>IQR: the range containing the middle 50% of responses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A547D5E4-103E-3D4D-D618-7B64B96BDEAB}"/>
              </a:ext>
            </a:extLst>
          </p:cNvPr>
          <p:cNvGrpSpPr/>
          <p:nvPr/>
        </p:nvGrpSpPr>
        <p:grpSpPr>
          <a:xfrm>
            <a:off x="8909068" y="2260912"/>
            <a:ext cx="1016371" cy="1965816"/>
            <a:chOff x="8488355" y="1883177"/>
            <a:chExt cx="1016371" cy="1965816"/>
          </a:xfrm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3303F800-0257-D460-B70F-97FD73FE52FF}"/>
                </a:ext>
              </a:extLst>
            </p:cNvPr>
            <p:cNvSpPr/>
            <p:nvPr/>
          </p:nvSpPr>
          <p:spPr>
            <a:xfrm rot="16200000">
              <a:off x="8285662" y="2784748"/>
              <a:ext cx="1404000" cy="180000"/>
            </a:xfrm>
            <a:prstGeom prst="rect">
              <a:avLst/>
            </a:prstGeom>
            <a:gradFill flip="none" rotWithShape="1">
              <a:gsLst>
                <a:gs pos="68000">
                  <a:srgbClr val="FF9999"/>
                </a:gs>
                <a:gs pos="18000">
                  <a:srgbClr val="00B050"/>
                </a:gs>
                <a:gs pos="46000">
                  <a:srgbClr val="FFC000"/>
                </a:gs>
                <a:gs pos="0">
                  <a:srgbClr val="01E51C"/>
                </a:gs>
                <a:gs pos="100000">
                  <a:srgbClr val="B400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noProof="0" dirty="0"/>
            </a:p>
          </p:txBody>
        </p:sp>
        <p:sp>
          <p:nvSpPr>
            <p:cNvPr id="8" name="Tekstvak 1253738763">
              <a:extLst>
                <a:ext uri="{FF2B5EF4-FFF2-40B4-BE49-F238E27FC236}">
                  <a16:creationId xmlns:a16="http://schemas.microsoft.com/office/drawing/2014/main" id="{ADDCFE4A-FFFB-2373-3A20-BA7CC9105F1B}"/>
                </a:ext>
              </a:extLst>
            </p:cNvPr>
            <p:cNvSpPr txBox="1"/>
            <p:nvPr/>
          </p:nvSpPr>
          <p:spPr>
            <a:xfrm>
              <a:off x="8488356" y="3550353"/>
              <a:ext cx="1016370" cy="29864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050" kern="100" noProof="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High agreement</a:t>
              </a:r>
              <a:endParaRPr lang="en-GB" kern="1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kstvak 1699666326">
              <a:extLst>
                <a:ext uri="{FF2B5EF4-FFF2-40B4-BE49-F238E27FC236}">
                  <a16:creationId xmlns:a16="http://schemas.microsoft.com/office/drawing/2014/main" id="{5810D47E-59F4-78F1-29E4-CE0BA865C795}"/>
                </a:ext>
              </a:extLst>
            </p:cNvPr>
            <p:cNvSpPr txBox="1"/>
            <p:nvPr/>
          </p:nvSpPr>
          <p:spPr>
            <a:xfrm>
              <a:off x="8488355" y="1883177"/>
              <a:ext cx="1016371" cy="28957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050" kern="100" noProof="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Low agreement</a:t>
              </a:r>
              <a:endParaRPr lang="en-GB" kern="1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587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2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7CC29-1BE7-97A9-19E7-D43677D0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80331"/>
            <a:ext cx="10515600" cy="1008022"/>
          </a:xfrm>
          <a:noFill/>
        </p:spPr>
        <p:txBody>
          <a:bodyPr>
            <a:normAutofit/>
          </a:bodyPr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Emerging patterns - 1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D52644CC-F20F-3AA9-1593-68456BCC99E2}"/>
              </a:ext>
            </a:extLst>
          </p:cNvPr>
          <p:cNvGrpSpPr/>
          <p:nvPr/>
        </p:nvGrpSpPr>
        <p:grpSpPr>
          <a:xfrm>
            <a:off x="2309512" y="1977828"/>
            <a:ext cx="7572976" cy="4276923"/>
            <a:chOff x="1520691" y="665080"/>
            <a:chExt cx="7430902" cy="4059320"/>
          </a:xfrm>
        </p:grpSpPr>
        <p:sp>
          <p:nvSpPr>
            <p:cNvPr id="10" name="Afgeronde rechthoek 3">
              <a:extLst>
                <a:ext uri="{FF2B5EF4-FFF2-40B4-BE49-F238E27FC236}">
                  <a16:creationId xmlns:a16="http://schemas.microsoft.com/office/drawing/2014/main" id="{8EB39762-F816-AB2E-9946-3078115820A7}"/>
                </a:ext>
              </a:extLst>
            </p:cNvPr>
            <p:cNvSpPr/>
            <p:nvPr/>
          </p:nvSpPr>
          <p:spPr>
            <a:xfrm>
              <a:off x="1520691" y="1235844"/>
              <a:ext cx="2271562" cy="3488556"/>
            </a:xfrm>
            <a:prstGeom prst="roundRect">
              <a:avLst>
                <a:gd name="adj" fmla="val 7861"/>
              </a:avLst>
            </a:prstGeom>
            <a:solidFill>
              <a:srgbClr val="FF7C80">
                <a:alpha val="40000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Afgeronde rechthoek 4">
              <a:extLst>
                <a:ext uri="{FF2B5EF4-FFF2-40B4-BE49-F238E27FC236}">
                  <a16:creationId xmlns:a16="http://schemas.microsoft.com/office/drawing/2014/main" id="{FA825599-D395-47C6-CD3D-9716DBFC4B2A}"/>
                </a:ext>
              </a:extLst>
            </p:cNvPr>
            <p:cNvSpPr/>
            <p:nvPr/>
          </p:nvSpPr>
          <p:spPr>
            <a:xfrm>
              <a:off x="1838323" y="1548509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3E72F8BC-E9B0-152D-568C-53D36E76BCB9}"/>
                </a:ext>
              </a:extLst>
            </p:cNvPr>
            <p:cNvSpPr txBox="1"/>
            <p:nvPr/>
          </p:nvSpPr>
          <p:spPr>
            <a:xfrm>
              <a:off x="1838322" y="1620813"/>
              <a:ext cx="163629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b="1" noProof="0" dirty="0"/>
                <a:t>almost never </a:t>
              </a:r>
              <a:r>
                <a:rPr lang="en-GB" sz="1200" noProof="0" dirty="0"/>
                <a:t>(5)</a:t>
              </a:r>
            </a:p>
          </p:txBody>
        </p:sp>
        <p:sp>
          <p:nvSpPr>
            <p:cNvPr id="13" name="Afgeronde rechthoek 6">
              <a:extLst>
                <a:ext uri="{FF2B5EF4-FFF2-40B4-BE49-F238E27FC236}">
                  <a16:creationId xmlns:a16="http://schemas.microsoft.com/office/drawing/2014/main" id="{33C79691-891A-FBE1-3B16-82C530DE63F0}"/>
                </a:ext>
              </a:extLst>
            </p:cNvPr>
            <p:cNvSpPr/>
            <p:nvPr/>
          </p:nvSpPr>
          <p:spPr>
            <a:xfrm>
              <a:off x="1838323" y="2088589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FF731A54-E34A-28B8-CFF4-1AB658592252}"/>
                </a:ext>
              </a:extLst>
            </p:cNvPr>
            <p:cNvSpPr txBox="1"/>
            <p:nvPr/>
          </p:nvSpPr>
          <p:spPr>
            <a:xfrm>
              <a:off x="1838324" y="2170708"/>
              <a:ext cx="1636295" cy="288147"/>
            </a:xfrm>
            <a:prstGeom prst="rect">
              <a:avLst/>
            </a:prstGeom>
            <a:noFill/>
          </p:spPr>
          <p:txBody>
            <a:bodyPr wrap="square" lIns="0" tIns="36000" rIns="0" bIns="36000" rtlCol="0" anchor="ctr">
              <a:spAutoFit/>
            </a:bodyPr>
            <a:lstStyle/>
            <a:p>
              <a:pPr algn="ctr"/>
              <a:r>
                <a:rPr lang="en-GB" sz="1400" b="1" spc="-30" noProof="0" dirty="0"/>
                <a:t>in exceptional cases </a:t>
              </a:r>
              <a:r>
                <a:rPr lang="en-GB" sz="1200" noProof="0" dirty="0"/>
                <a:t>(5)</a:t>
              </a:r>
            </a:p>
          </p:txBody>
        </p:sp>
        <p:sp>
          <p:nvSpPr>
            <p:cNvPr id="15" name="Afgeronde rechthoek 8">
              <a:extLst>
                <a:ext uri="{FF2B5EF4-FFF2-40B4-BE49-F238E27FC236}">
                  <a16:creationId xmlns:a16="http://schemas.microsoft.com/office/drawing/2014/main" id="{FD8B9E52-5315-5B43-4A6F-803FED2CC3B2}"/>
                </a:ext>
              </a:extLst>
            </p:cNvPr>
            <p:cNvSpPr/>
            <p:nvPr/>
          </p:nvSpPr>
          <p:spPr>
            <a:xfrm>
              <a:off x="1838323" y="2631910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BB38782C-29CD-2ABD-90DA-FF17705A17FE}"/>
                </a:ext>
              </a:extLst>
            </p:cNvPr>
            <p:cNvSpPr txBox="1"/>
            <p:nvPr/>
          </p:nvSpPr>
          <p:spPr>
            <a:xfrm>
              <a:off x="1838322" y="2704214"/>
              <a:ext cx="163629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b="1" noProof="0" dirty="0"/>
                <a:t>hardly ever </a:t>
              </a:r>
              <a:r>
                <a:rPr lang="en-GB" sz="1200" noProof="0" dirty="0"/>
                <a:t>(8)</a:t>
              </a:r>
            </a:p>
          </p:txBody>
        </p:sp>
        <p:sp>
          <p:nvSpPr>
            <p:cNvPr id="17" name="Afgeronde rechthoek 10">
              <a:extLst>
                <a:ext uri="{FF2B5EF4-FFF2-40B4-BE49-F238E27FC236}">
                  <a16:creationId xmlns:a16="http://schemas.microsoft.com/office/drawing/2014/main" id="{ACAB6EA7-CFE4-73B0-5CCB-F96162C55DE2}"/>
                </a:ext>
              </a:extLst>
            </p:cNvPr>
            <p:cNvSpPr/>
            <p:nvPr/>
          </p:nvSpPr>
          <p:spPr>
            <a:xfrm>
              <a:off x="1838323" y="3171990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18E70166-D9DC-351D-6E86-7392ABB3BEC3}"/>
                </a:ext>
              </a:extLst>
            </p:cNvPr>
            <p:cNvSpPr txBox="1"/>
            <p:nvPr/>
          </p:nvSpPr>
          <p:spPr>
            <a:xfrm>
              <a:off x="1838322" y="3244294"/>
              <a:ext cx="163629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b="1" noProof="0" dirty="0"/>
                <a:t>rarely </a:t>
              </a:r>
              <a:r>
                <a:rPr lang="en-GB" sz="1200" noProof="0" dirty="0"/>
                <a:t>(10)</a:t>
              </a:r>
              <a:endParaRPr lang="en-GB" sz="1100" noProof="0" dirty="0"/>
            </a:p>
          </p:txBody>
        </p:sp>
        <p:sp>
          <p:nvSpPr>
            <p:cNvPr id="19" name="Afgeronde rechthoek 12">
              <a:extLst>
                <a:ext uri="{FF2B5EF4-FFF2-40B4-BE49-F238E27FC236}">
                  <a16:creationId xmlns:a16="http://schemas.microsoft.com/office/drawing/2014/main" id="{5EFD91F3-F9DD-D9C2-8471-FF3E0FCC02D0}"/>
                </a:ext>
              </a:extLst>
            </p:cNvPr>
            <p:cNvSpPr/>
            <p:nvPr/>
          </p:nvSpPr>
          <p:spPr>
            <a:xfrm>
              <a:off x="1838323" y="3712070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938F9995-C795-2082-292E-E9C19B2A9707}"/>
                </a:ext>
              </a:extLst>
            </p:cNvPr>
            <p:cNvSpPr txBox="1"/>
            <p:nvPr/>
          </p:nvSpPr>
          <p:spPr>
            <a:xfrm>
              <a:off x="1838322" y="3784374"/>
              <a:ext cx="163629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b="1" noProof="0" dirty="0"/>
                <a:t>seldom </a:t>
              </a:r>
              <a:r>
                <a:rPr lang="en-GB" sz="1200" noProof="0" dirty="0"/>
                <a:t>(15)</a:t>
              </a:r>
              <a:endParaRPr lang="en-GB" sz="1100" noProof="0" dirty="0"/>
            </a:p>
          </p:txBody>
        </p:sp>
        <p:sp>
          <p:nvSpPr>
            <p:cNvPr id="21" name="Afgeronde rechthoek 14">
              <a:extLst>
                <a:ext uri="{FF2B5EF4-FFF2-40B4-BE49-F238E27FC236}">
                  <a16:creationId xmlns:a16="http://schemas.microsoft.com/office/drawing/2014/main" id="{C6FF58A3-5759-62DF-4DE2-389FD3A6E1C2}"/>
                </a:ext>
              </a:extLst>
            </p:cNvPr>
            <p:cNvSpPr/>
            <p:nvPr/>
          </p:nvSpPr>
          <p:spPr>
            <a:xfrm>
              <a:off x="1520691" y="665080"/>
              <a:ext cx="2271562" cy="474566"/>
            </a:xfrm>
            <a:prstGeom prst="roundRect">
              <a:avLst>
                <a:gd name="adj" fmla="val 32724"/>
              </a:avLst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Tekstvak 21">
              <a:extLst>
                <a:ext uri="{FF2B5EF4-FFF2-40B4-BE49-F238E27FC236}">
                  <a16:creationId xmlns:a16="http://schemas.microsoft.com/office/drawing/2014/main" id="{A60CAD3F-3BA7-89C1-551A-B4571E5C9E2C}"/>
                </a:ext>
              </a:extLst>
            </p:cNvPr>
            <p:cNvSpPr txBox="1"/>
            <p:nvPr/>
          </p:nvSpPr>
          <p:spPr>
            <a:xfrm>
              <a:off x="1520691" y="736290"/>
              <a:ext cx="2271561" cy="2935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500" b="1" noProof="0" dirty="0">
                  <a:solidFill>
                    <a:schemeClr val="bg1"/>
                  </a:solidFill>
                </a:rPr>
                <a:t>VERY LOW FREQUENCY</a:t>
              </a:r>
            </a:p>
          </p:txBody>
        </p:sp>
        <p:sp>
          <p:nvSpPr>
            <p:cNvPr id="23" name="Afgeronde rechthoek 16">
              <a:extLst>
                <a:ext uri="{FF2B5EF4-FFF2-40B4-BE49-F238E27FC236}">
                  <a16:creationId xmlns:a16="http://schemas.microsoft.com/office/drawing/2014/main" id="{E6BF58E9-C0A3-A246-38A5-A41346BD4446}"/>
                </a:ext>
              </a:extLst>
            </p:cNvPr>
            <p:cNvSpPr/>
            <p:nvPr/>
          </p:nvSpPr>
          <p:spPr>
            <a:xfrm>
              <a:off x="4109886" y="1235844"/>
              <a:ext cx="2271562" cy="3488556"/>
            </a:xfrm>
            <a:prstGeom prst="roundRect">
              <a:avLst>
                <a:gd name="adj" fmla="val 7861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Afgeronde rechthoek 17">
              <a:extLst>
                <a:ext uri="{FF2B5EF4-FFF2-40B4-BE49-F238E27FC236}">
                  <a16:creationId xmlns:a16="http://schemas.microsoft.com/office/drawing/2014/main" id="{2C617A74-D6DB-480B-C871-CB6BACDA2A09}"/>
                </a:ext>
              </a:extLst>
            </p:cNvPr>
            <p:cNvSpPr/>
            <p:nvPr/>
          </p:nvSpPr>
          <p:spPr>
            <a:xfrm>
              <a:off x="4408141" y="2088589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Tekstvak 24">
              <a:extLst>
                <a:ext uri="{FF2B5EF4-FFF2-40B4-BE49-F238E27FC236}">
                  <a16:creationId xmlns:a16="http://schemas.microsoft.com/office/drawing/2014/main" id="{57D251AF-EDE8-37C0-7192-6825D07653FA}"/>
                </a:ext>
              </a:extLst>
            </p:cNvPr>
            <p:cNvSpPr txBox="1"/>
            <p:nvPr/>
          </p:nvSpPr>
          <p:spPr>
            <a:xfrm>
              <a:off x="4408142" y="2160893"/>
              <a:ext cx="1655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b="1" noProof="0" dirty="0"/>
                <a:t>occasionally </a:t>
              </a:r>
              <a:r>
                <a:rPr lang="en-GB" sz="1200" noProof="0" dirty="0"/>
                <a:t>(30)</a:t>
              </a:r>
            </a:p>
          </p:txBody>
        </p:sp>
        <p:sp>
          <p:nvSpPr>
            <p:cNvPr id="26" name="Afgeronde rechthoek 19">
              <a:extLst>
                <a:ext uri="{FF2B5EF4-FFF2-40B4-BE49-F238E27FC236}">
                  <a16:creationId xmlns:a16="http://schemas.microsoft.com/office/drawing/2014/main" id="{94F1E34A-C124-3D07-F711-0A71403DB40D}"/>
                </a:ext>
              </a:extLst>
            </p:cNvPr>
            <p:cNvSpPr/>
            <p:nvPr/>
          </p:nvSpPr>
          <p:spPr>
            <a:xfrm>
              <a:off x="4408141" y="2628669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Tekstvak 26">
              <a:extLst>
                <a:ext uri="{FF2B5EF4-FFF2-40B4-BE49-F238E27FC236}">
                  <a16:creationId xmlns:a16="http://schemas.microsoft.com/office/drawing/2014/main" id="{0E2D44EE-3A9D-7528-0546-A8F9307BBF4D}"/>
                </a:ext>
              </a:extLst>
            </p:cNvPr>
            <p:cNvSpPr txBox="1"/>
            <p:nvPr/>
          </p:nvSpPr>
          <p:spPr>
            <a:xfrm>
              <a:off x="4408142" y="2705881"/>
              <a:ext cx="1636295" cy="297962"/>
            </a:xfrm>
            <a:prstGeom prst="rect">
              <a:avLst/>
            </a:prstGeom>
            <a:noFill/>
          </p:spPr>
          <p:txBody>
            <a:bodyPr wrap="square" lIns="0" tIns="36000" rIns="0" bIns="36000" rtlCol="0" anchor="ctr">
              <a:spAutoFit/>
            </a:bodyPr>
            <a:lstStyle/>
            <a:p>
              <a:pPr algn="ctr"/>
              <a:r>
                <a:rPr lang="en-GB" sz="1400" b="1" noProof="0" dirty="0"/>
                <a:t>sometimes </a:t>
              </a:r>
              <a:r>
                <a:rPr lang="en-GB" sz="1200" noProof="0" dirty="0"/>
                <a:t>(40)</a:t>
              </a:r>
              <a:endParaRPr lang="en-GB" sz="1200" b="1" noProof="0" dirty="0"/>
            </a:p>
          </p:txBody>
        </p:sp>
        <p:sp>
          <p:nvSpPr>
            <p:cNvPr id="28" name="Afgeronde rechthoek 21">
              <a:extLst>
                <a:ext uri="{FF2B5EF4-FFF2-40B4-BE49-F238E27FC236}">
                  <a16:creationId xmlns:a16="http://schemas.microsoft.com/office/drawing/2014/main" id="{DBB51E17-2805-8BB6-3205-278FFC5EF23C}"/>
                </a:ext>
              </a:extLst>
            </p:cNvPr>
            <p:cNvSpPr/>
            <p:nvPr/>
          </p:nvSpPr>
          <p:spPr>
            <a:xfrm>
              <a:off x="4408142" y="3171990"/>
              <a:ext cx="1636295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AB76FFAA-970A-2F09-2DE4-351F97EBF9EB}"/>
                </a:ext>
              </a:extLst>
            </p:cNvPr>
            <p:cNvSpPr txBox="1"/>
            <p:nvPr/>
          </p:nvSpPr>
          <p:spPr>
            <a:xfrm>
              <a:off x="4408141" y="3244295"/>
              <a:ext cx="1656000" cy="307777"/>
            </a:xfrm>
            <a:prstGeom prst="rect">
              <a:avLst/>
            </a:prstGeom>
            <a:noFill/>
          </p:spPr>
          <p:txBody>
            <a:bodyPr wrap="square" lIns="36000" rIns="36000" rtlCol="0" anchor="ctr">
              <a:spAutoFit/>
            </a:bodyPr>
            <a:lstStyle/>
            <a:p>
              <a:pPr algn="ctr"/>
              <a:r>
                <a:rPr lang="en-GB" sz="1400" b="1" spc="-40" noProof="0" dirty="0"/>
                <a:t>some of the time </a:t>
              </a:r>
              <a:r>
                <a:rPr lang="en-GB" sz="1200" noProof="0" dirty="0"/>
                <a:t>(40)</a:t>
              </a:r>
            </a:p>
          </p:txBody>
        </p:sp>
        <p:sp>
          <p:nvSpPr>
            <p:cNvPr id="30" name="Afgeronde rechthoek 27">
              <a:extLst>
                <a:ext uri="{FF2B5EF4-FFF2-40B4-BE49-F238E27FC236}">
                  <a16:creationId xmlns:a16="http://schemas.microsoft.com/office/drawing/2014/main" id="{995A9B66-FEEF-4015-86E1-D37D245C9646}"/>
                </a:ext>
              </a:extLst>
            </p:cNvPr>
            <p:cNvSpPr/>
            <p:nvPr/>
          </p:nvSpPr>
          <p:spPr>
            <a:xfrm>
              <a:off x="4109886" y="665080"/>
              <a:ext cx="2271562" cy="474566"/>
            </a:xfrm>
            <a:prstGeom prst="roundRect">
              <a:avLst>
                <a:gd name="adj" fmla="val 32724"/>
              </a:avLst>
            </a:prstGeom>
            <a:solidFill>
              <a:srgbClr val="456F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5161771A-F746-FC65-AA4F-148CD8EC1041}"/>
                </a:ext>
              </a:extLst>
            </p:cNvPr>
            <p:cNvSpPr txBox="1"/>
            <p:nvPr/>
          </p:nvSpPr>
          <p:spPr>
            <a:xfrm>
              <a:off x="4109886" y="755591"/>
              <a:ext cx="2271562" cy="2935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500" b="1" noProof="0" dirty="0">
                  <a:solidFill>
                    <a:schemeClr val="bg1"/>
                  </a:solidFill>
                </a:rPr>
                <a:t>LOW-MEDIUM FREQUENCY</a:t>
              </a:r>
            </a:p>
          </p:txBody>
        </p:sp>
        <p:sp>
          <p:nvSpPr>
            <p:cNvPr id="32" name="Afgeronde rechthoek 29">
              <a:extLst>
                <a:ext uri="{FF2B5EF4-FFF2-40B4-BE49-F238E27FC236}">
                  <a16:creationId xmlns:a16="http://schemas.microsoft.com/office/drawing/2014/main" id="{60D10B66-55D4-BBDD-E21F-32263B073EF5}"/>
                </a:ext>
              </a:extLst>
            </p:cNvPr>
            <p:cNvSpPr/>
            <p:nvPr/>
          </p:nvSpPr>
          <p:spPr>
            <a:xfrm>
              <a:off x="6680031" y="1235843"/>
              <a:ext cx="2271562" cy="3488557"/>
            </a:xfrm>
            <a:prstGeom prst="roundRect">
              <a:avLst>
                <a:gd name="adj" fmla="val 786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3" name="Afgeronde rechthoek 30">
              <a:extLst>
                <a:ext uri="{FF2B5EF4-FFF2-40B4-BE49-F238E27FC236}">
                  <a16:creationId xmlns:a16="http://schemas.microsoft.com/office/drawing/2014/main" id="{A2D732EB-2F39-38B5-EA56-8BFA016D0549}"/>
                </a:ext>
              </a:extLst>
            </p:cNvPr>
            <p:cNvSpPr/>
            <p:nvPr/>
          </p:nvSpPr>
          <p:spPr>
            <a:xfrm>
              <a:off x="6997663" y="1379935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E10AC17C-9863-1C97-F2D3-102304F31D89}"/>
                </a:ext>
              </a:extLst>
            </p:cNvPr>
            <p:cNvSpPr txBox="1"/>
            <p:nvPr/>
          </p:nvSpPr>
          <p:spPr>
            <a:xfrm>
              <a:off x="6997663" y="1452239"/>
              <a:ext cx="163629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b="1" noProof="0" dirty="0"/>
                <a:t>often </a:t>
              </a:r>
              <a:r>
                <a:rPr lang="en-GB" sz="1200" noProof="0" dirty="0"/>
                <a:t>(75) </a:t>
              </a:r>
              <a:endParaRPr lang="en-GB" sz="1400" noProof="0" dirty="0"/>
            </a:p>
          </p:txBody>
        </p:sp>
        <p:sp>
          <p:nvSpPr>
            <p:cNvPr id="35" name="Afgeronde rechthoek 32">
              <a:extLst>
                <a:ext uri="{FF2B5EF4-FFF2-40B4-BE49-F238E27FC236}">
                  <a16:creationId xmlns:a16="http://schemas.microsoft.com/office/drawing/2014/main" id="{0EFC3618-F669-627B-32AE-EF2F00ED7D8B}"/>
                </a:ext>
              </a:extLst>
            </p:cNvPr>
            <p:cNvSpPr/>
            <p:nvPr/>
          </p:nvSpPr>
          <p:spPr>
            <a:xfrm>
              <a:off x="6997663" y="1920015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721DF70C-FA77-BFF0-F34B-65E09FBF25B6}"/>
                </a:ext>
              </a:extLst>
            </p:cNvPr>
            <p:cNvSpPr txBox="1"/>
            <p:nvPr/>
          </p:nvSpPr>
          <p:spPr>
            <a:xfrm>
              <a:off x="6997664" y="1997227"/>
              <a:ext cx="1655999" cy="297962"/>
            </a:xfrm>
            <a:prstGeom prst="rect">
              <a:avLst/>
            </a:prstGeom>
            <a:noFill/>
          </p:spPr>
          <p:txBody>
            <a:bodyPr wrap="square" lIns="0" tIns="36000" rIns="0" bIns="36000" rtlCol="0" anchor="ctr">
              <a:spAutoFit/>
            </a:bodyPr>
            <a:lstStyle/>
            <a:p>
              <a:pPr algn="ctr"/>
              <a:r>
                <a:rPr lang="en-GB" sz="1400" b="1" noProof="0" dirty="0"/>
                <a:t>frequently </a:t>
              </a:r>
              <a:r>
                <a:rPr lang="en-GB" sz="1200" noProof="0" dirty="0"/>
                <a:t>(75)</a:t>
              </a:r>
            </a:p>
          </p:txBody>
        </p:sp>
        <p:sp>
          <p:nvSpPr>
            <p:cNvPr id="37" name="Afgeronde rechthoek 34">
              <a:extLst>
                <a:ext uri="{FF2B5EF4-FFF2-40B4-BE49-F238E27FC236}">
                  <a16:creationId xmlns:a16="http://schemas.microsoft.com/office/drawing/2014/main" id="{D90CCB21-184A-F267-9822-4933B030B654}"/>
                </a:ext>
              </a:extLst>
            </p:cNvPr>
            <p:cNvSpPr/>
            <p:nvPr/>
          </p:nvSpPr>
          <p:spPr>
            <a:xfrm>
              <a:off x="6997663" y="2463336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8" name="Tekstvak 37">
              <a:extLst>
                <a:ext uri="{FF2B5EF4-FFF2-40B4-BE49-F238E27FC236}">
                  <a16:creationId xmlns:a16="http://schemas.microsoft.com/office/drawing/2014/main" id="{43A4A717-B73A-3784-E9E6-B46BBA38B3FB}"/>
                </a:ext>
              </a:extLst>
            </p:cNvPr>
            <p:cNvSpPr txBox="1"/>
            <p:nvPr/>
          </p:nvSpPr>
          <p:spPr>
            <a:xfrm>
              <a:off x="6997664" y="2535640"/>
              <a:ext cx="1655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b="1" noProof="0" dirty="0"/>
                <a:t>regularly </a:t>
              </a:r>
              <a:r>
                <a:rPr lang="en-GB" sz="1200" noProof="0" dirty="0"/>
                <a:t>(80)</a:t>
              </a:r>
            </a:p>
          </p:txBody>
        </p:sp>
        <p:sp>
          <p:nvSpPr>
            <p:cNvPr id="39" name="Afgeronde rechthoek 36">
              <a:extLst>
                <a:ext uri="{FF2B5EF4-FFF2-40B4-BE49-F238E27FC236}">
                  <a16:creationId xmlns:a16="http://schemas.microsoft.com/office/drawing/2014/main" id="{0E61F9E0-E9C4-3DCE-52A5-7CDF3EDE1992}"/>
                </a:ext>
              </a:extLst>
            </p:cNvPr>
            <p:cNvSpPr/>
            <p:nvPr/>
          </p:nvSpPr>
          <p:spPr>
            <a:xfrm>
              <a:off x="6680031" y="665080"/>
              <a:ext cx="2271562" cy="474566"/>
            </a:xfrm>
            <a:prstGeom prst="roundRect">
              <a:avLst>
                <a:gd name="adj" fmla="val 3272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0" name="Tekstvak 39">
              <a:extLst>
                <a:ext uri="{FF2B5EF4-FFF2-40B4-BE49-F238E27FC236}">
                  <a16:creationId xmlns:a16="http://schemas.microsoft.com/office/drawing/2014/main" id="{2A3F8A2E-12E2-3FF1-699A-45E3DFDA31F3}"/>
                </a:ext>
              </a:extLst>
            </p:cNvPr>
            <p:cNvSpPr txBox="1"/>
            <p:nvPr/>
          </p:nvSpPr>
          <p:spPr>
            <a:xfrm>
              <a:off x="6680031" y="755592"/>
              <a:ext cx="2271562" cy="2935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500" b="1" noProof="0" dirty="0">
                  <a:solidFill>
                    <a:schemeClr val="bg1"/>
                  </a:solidFill>
                </a:rPr>
                <a:t>HIGH FREQUENCY</a:t>
              </a:r>
            </a:p>
          </p:txBody>
        </p:sp>
        <p:sp>
          <p:nvSpPr>
            <p:cNvPr id="41" name="Afgeronde rechthoek 38">
              <a:extLst>
                <a:ext uri="{FF2B5EF4-FFF2-40B4-BE49-F238E27FC236}">
                  <a16:creationId xmlns:a16="http://schemas.microsoft.com/office/drawing/2014/main" id="{1C212010-E446-78D8-D04E-EFA5914C05CA}"/>
                </a:ext>
              </a:extLst>
            </p:cNvPr>
            <p:cNvSpPr/>
            <p:nvPr/>
          </p:nvSpPr>
          <p:spPr>
            <a:xfrm>
              <a:off x="6997663" y="3000175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2" name="Tekstvak 41">
              <a:extLst>
                <a:ext uri="{FF2B5EF4-FFF2-40B4-BE49-F238E27FC236}">
                  <a16:creationId xmlns:a16="http://schemas.microsoft.com/office/drawing/2014/main" id="{AF784876-3A40-9BD8-B5CD-EB8C998B267F}"/>
                </a:ext>
              </a:extLst>
            </p:cNvPr>
            <p:cNvSpPr txBox="1"/>
            <p:nvPr/>
          </p:nvSpPr>
          <p:spPr>
            <a:xfrm>
              <a:off x="6997664" y="3077387"/>
              <a:ext cx="1655999" cy="297962"/>
            </a:xfrm>
            <a:prstGeom prst="rect">
              <a:avLst/>
            </a:prstGeom>
            <a:noFill/>
          </p:spPr>
          <p:txBody>
            <a:bodyPr wrap="square" lIns="0" tIns="36000" rIns="0" bIns="36000" rtlCol="0" anchor="ctr">
              <a:spAutoFit/>
            </a:bodyPr>
            <a:lstStyle/>
            <a:p>
              <a:pPr algn="ctr"/>
              <a:r>
                <a:rPr lang="en-GB" sz="1400" b="1" noProof="0" dirty="0"/>
                <a:t>generally </a:t>
              </a:r>
              <a:r>
                <a:rPr lang="en-GB" sz="1200" noProof="0" dirty="0"/>
                <a:t>(80)</a:t>
              </a:r>
            </a:p>
          </p:txBody>
        </p:sp>
        <p:sp>
          <p:nvSpPr>
            <p:cNvPr id="43" name="Afgeronde rechthoek 40">
              <a:extLst>
                <a:ext uri="{FF2B5EF4-FFF2-40B4-BE49-F238E27FC236}">
                  <a16:creationId xmlns:a16="http://schemas.microsoft.com/office/drawing/2014/main" id="{C74BCCB5-659F-D0C0-BDC5-3EC252A82CFA}"/>
                </a:ext>
              </a:extLst>
            </p:cNvPr>
            <p:cNvSpPr/>
            <p:nvPr/>
          </p:nvSpPr>
          <p:spPr>
            <a:xfrm>
              <a:off x="6997663" y="3543496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4" name="Tekstvak 43">
              <a:extLst>
                <a:ext uri="{FF2B5EF4-FFF2-40B4-BE49-F238E27FC236}">
                  <a16:creationId xmlns:a16="http://schemas.microsoft.com/office/drawing/2014/main" id="{9403F14A-D1DE-3D4D-E6AE-D0B43E41BBAD}"/>
                </a:ext>
              </a:extLst>
            </p:cNvPr>
            <p:cNvSpPr txBox="1"/>
            <p:nvPr/>
          </p:nvSpPr>
          <p:spPr>
            <a:xfrm>
              <a:off x="6997664" y="3615800"/>
              <a:ext cx="1655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b="1" noProof="0" dirty="0"/>
                <a:t>typically </a:t>
              </a:r>
              <a:r>
                <a:rPr lang="en-GB" sz="1200" noProof="0" dirty="0"/>
                <a:t>(80)</a:t>
              </a:r>
            </a:p>
          </p:txBody>
        </p:sp>
        <p:sp>
          <p:nvSpPr>
            <p:cNvPr id="45" name="Afgeronde rechthoek 42">
              <a:extLst>
                <a:ext uri="{FF2B5EF4-FFF2-40B4-BE49-F238E27FC236}">
                  <a16:creationId xmlns:a16="http://schemas.microsoft.com/office/drawing/2014/main" id="{A543F74D-5E27-0C14-6267-DBF75037EEA0}"/>
                </a:ext>
              </a:extLst>
            </p:cNvPr>
            <p:cNvSpPr/>
            <p:nvPr/>
          </p:nvSpPr>
          <p:spPr>
            <a:xfrm>
              <a:off x="6997663" y="4075047"/>
              <a:ext cx="1656000" cy="452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6" name="Tekstvak 45">
              <a:extLst>
                <a:ext uri="{FF2B5EF4-FFF2-40B4-BE49-F238E27FC236}">
                  <a16:creationId xmlns:a16="http://schemas.microsoft.com/office/drawing/2014/main" id="{54EDF42C-D9F9-CA74-8527-8B601FF9F8AC}"/>
                </a:ext>
              </a:extLst>
            </p:cNvPr>
            <p:cNvSpPr txBox="1"/>
            <p:nvPr/>
          </p:nvSpPr>
          <p:spPr>
            <a:xfrm>
              <a:off x="6997664" y="4147351"/>
              <a:ext cx="165599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b="1" noProof="0" dirty="0"/>
                <a:t>usually </a:t>
              </a:r>
              <a:r>
                <a:rPr lang="en-GB" sz="1200" noProof="0" dirty="0"/>
                <a:t>(80)</a:t>
              </a:r>
            </a:p>
          </p:txBody>
        </p:sp>
      </p:grpSp>
      <p:sp>
        <p:nvSpPr>
          <p:cNvPr id="47" name="TextBox 3">
            <a:extLst>
              <a:ext uri="{FF2B5EF4-FFF2-40B4-BE49-F238E27FC236}">
                <a16:creationId xmlns:a16="http://schemas.microsoft.com/office/drawing/2014/main" id="{5B869732-C1E9-985D-C781-7291776DD71F}"/>
              </a:ext>
            </a:extLst>
          </p:cNvPr>
          <p:cNvSpPr txBox="1"/>
          <p:nvPr/>
        </p:nvSpPr>
        <p:spPr>
          <a:xfrm>
            <a:off x="838199" y="1301042"/>
            <a:ext cx="103327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GB" sz="2800" b="1" noProof="0" dirty="0">
                <a:solidFill>
                  <a:srgbClr val="1C304E"/>
                </a:solidFill>
                <a:latin typeface="Aptos"/>
              </a:rPr>
              <a:t>Many expressions form overlapping semantic clusters</a:t>
            </a:r>
          </a:p>
        </p:txBody>
      </p:sp>
      <p:sp>
        <p:nvSpPr>
          <p:cNvPr id="48" name="TextBox 27">
            <a:extLst>
              <a:ext uri="{FF2B5EF4-FFF2-40B4-BE49-F238E27FC236}">
                <a16:creationId xmlns:a16="http://schemas.microsoft.com/office/drawing/2014/main" id="{5AB5555D-5358-828C-0E49-709E87467327}"/>
              </a:ext>
            </a:extLst>
          </p:cNvPr>
          <p:cNvSpPr txBox="1"/>
          <p:nvPr/>
        </p:nvSpPr>
        <p:spPr>
          <a:xfrm>
            <a:off x="929640" y="6385496"/>
            <a:ext cx="1033272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GB" sz="1600" b="1" noProof="0" dirty="0">
                <a:solidFill>
                  <a:srgbClr val="1C304E"/>
                </a:solidFill>
                <a:latin typeface="Aptos"/>
              </a:rPr>
              <a:t>Near-synonymy may create overlap without undermining shared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09553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7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7" name="TextBox 3">
            <a:extLst>
              <a:ext uri="{FF2B5EF4-FFF2-40B4-BE49-F238E27FC236}">
                <a16:creationId xmlns:a16="http://schemas.microsoft.com/office/drawing/2014/main" id="{5B869732-C1E9-985D-C781-7291776DD71F}"/>
              </a:ext>
            </a:extLst>
          </p:cNvPr>
          <p:cNvSpPr txBox="1"/>
          <p:nvPr/>
        </p:nvSpPr>
        <p:spPr>
          <a:xfrm>
            <a:off x="838883" y="1313964"/>
            <a:ext cx="103327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GB" sz="2800" b="1" noProof="0" dirty="0">
                <a:solidFill>
                  <a:srgbClr val="1C304E"/>
                </a:solidFill>
                <a:latin typeface="Aptos"/>
              </a:rPr>
              <a:t>Not all expressions function alike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80B01F9C-1AD9-A089-7C1B-7C7CABF5986D}"/>
              </a:ext>
            </a:extLst>
          </p:cNvPr>
          <p:cNvGrpSpPr/>
          <p:nvPr/>
        </p:nvGrpSpPr>
        <p:grpSpPr>
          <a:xfrm>
            <a:off x="1217243" y="2084664"/>
            <a:ext cx="4892110" cy="3514629"/>
            <a:chOff x="1217243" y="2084664"/>
            <a:chExt cx="4892110" cy="3514629"/>
          </a:xfrm>
        </p:grpSpPr>
        <p:sp>
          <p:nvSpPr>
            <p:cNvPr id="52" name="Rounded Rectangle 3">
              <a:extLst>
                <a:ext uri="{FF2B5EF4-FFF2-40B4-BE49-F238E27FC236}">
                  <a16:creationId xmlns:a16="http://schemas.microsoft.com/office/drawing/2014/main" id="{B037BAF8-5506-A782-1067-CA0F02566389}"/>
                </a:ext>
              </a:extLst>
            </p:cNvPr>
            <p:cNvSpPr/>
            <p:nvPr/>
          </p:nvSpPr>
          <p:spPr>
            <a:xfrm>
              <a:off x="1217243" y="2124573"/>
              <a:ext cx="4788000" cy="3474720"/>
            </a:xfrm>
            <a:prstGeom prst="roundRect">
              <a:avLst/>
            </a:prstGeom>
            <a:solidFill>
              <a:srgbClr val="FCEBE0">
                <a:alpha val="74902"/>
              </a:srgbClr>
            </a:solidFill>
            <a:ln>
              <a:solidFill>
                <a:srgbClr val="DAE1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E2C15E6F-7B51-856D-17F3-41B2A53FB0A8}"/>
                </a:ext>
              </a:extLst>
            </p:cNvPr>
            <p:cNvSpPr/>
            <p:nvPr/>
          </p:nvSpPr>
          <p:spPr>
            <a:xfrm>
              <a:off x="1220263" y="2084664"/>
              <a:ext cx="180000" cy="3474720"/>
            </a:xfrm>
            <a:prstGeom prst="rect">
              <a:avLst/>
            </a:prstGeom>
            <a:solidFill>
              <a:srgbClr val="E57B0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E4693E45-7F63-4BA9-F093-A7289615D32C}"/>
                </a:ext>
              </a:extLst>
            </p:cNvPr>
            <p:cNvSpPr txBox="1"/>
            <p:nvPr/>
          </p:nvSpPr>
          <p:spPr>
            <a:xfrm>
              <a:off x="1478280" y="2281385"/>
              <a:ext cx="4617720" cy="830997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600" b="1" i="1" noProof="0" dirty="0">
                  <a:solidFill>
                    <a:schemeClr val="accent1"/>
                  </a:solidFill>
                  <a:latin typeface="Aptos"/>
                </a:rPr>
                <a:t>Not always </a:t>
              </a:r>
              <a:r>
                <a:rPr lang="en-GB" sz="2000" noProof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ptos"/>
                </a:rPr>
                <a:t>(70)</a:t>
              </a:r>
            </a:p>
            <a:p>
              <a:pPr algn="l"/>
              <a:r>
                <a:rPr lang="en-GB" sz="2000" b="1" noProof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tos"/>
                </a:rPr>
                <a:t> – a logical exception</a:t>
              </a:r>
            </a:p>
          </p:txBody>
        </p:sp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23F8C9EE-AFF1-401C-F93C-182ECEFCB5B7}"/>
                </a:ext>
              </a:extLst>
            </p:cNvPr>
            <p:cNvSpPr txBox="1"/>
            <p:nvPr/>
          </p:nvSpPr>
          <p:spPr>
            <a:xfrm>
              <a:off x="1491633" y="3309397"/>
              <a:ext cx="4617720" cy="2139047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1900" b="0" noProof="0" dirty="0">
                  <a:solidFill>
                    <a:srgbClr val="2D3138"/>
                  </a:solidFill>
                  <a:latin typeface="Aptos"/>
                </a:rPr>
                <a:t>It does not directly specify how often something occurs. It merely excludes one possibility: 100%
That allows a very broad range of interpretations, reflected in the largest IQR (30)</a:t>
              </a:r>
            </a:p>
          </p:txBody>
        </p:sp>
      </p:grpSp>
      <p:grpSp>
        <p:nvGrpSpPr>
          <p:cNvPr id="5" name="Groep 4">
            <a:extLst>
              <a:ext uri="{FF2B5EF4-FFF2-40B4-BE49-F238E27FC236}">
                <a16:creationId xmlns:a16="http://schemas.microsoft.com/office/drawing/2014/main" id="{CAF97D20-06BD-9769-96BD-14C29DD94BAF}"/>
              </a:ext>
            </a:extLst>
          </p:cNvPr>
          <p:cNvGrpSpPr/>
          <p:nvPr/>
        </p:nvGrpSpPr>
        <p:grpSpPr>
          <a:xfrm>
            <a:off x="6749363" y="2084664"/>
            <a:ext cx="5065021" cy="3514629"/>
            <a:chOff x="6749363" y="2084664"/>
            <a:chExt cx="5065021" cy="3514629"/>
          </a:xfrm>
        </p:grpSpPr>
        <p:sp>
          <p:nvSpPr>
            <p:cNvPr id="53" name="Rounded Rectangle 7">
              <a:extLst>
                <a:ext uri="{FF2B5EF4-FFF2-40B4-BE49-F238E27FC236}">
                  <a16:creationId xmlns:a16="http://schemas.microsoft.com/office/drawing/2014/main" id="{17D4679C-73A9-0984-1064-74E7D03A88A4}"/>
                </a:ext>
              </a:extLst>
            </p:cNvPr>
            <p:cNvSpPr/>
            <p:nvPr/>
          </p:nvSpPr>
          <p:spPr>
            <a:xfrm>
              <a:off x="6749363" y="2124573"/>
              <a:ext cx="4752000" cy="3474720"/>
            </a:xfrm>
            <a:prstGeom prst="roundRect">
              <a:avLst/>
            </a:prstGeom>
            <a:solidFill>
              <a:srgbClr val="D6FEEC">
                <a:alpha val="74902"/>
              </a:srgbClr>
            </a:solidFill>
            <a:ln>
              <a:solidFill>
                <a:srgbClr val="DAE1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27CB897-2DD7-8353-BF95-49BDF3D853ED}"/>
                </a:ext>
              </a:extLst>
            </p:cNvPr>
            <p:cNvSpPr/>
            <p:nvPr/>
          </p:nvSpPr>
          <p:spPr>
            <a:xfrm>
              <a:off x="6749363" y="2084664"/>
              <a:ext cx="180000" cy="3474720"/>
            </a:xfrm>
            <a:prstGeom prst="rect">
              <a:avLst/>
            </a:prstGeom>
            <a:solidFill>
              <a:srgbClr val="26898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9" name="TextBox 9">
              <a:extLst>
                <a:ext uri="{FF2B5EF4-FFF2-40B4-BE49-F238E27FC236}">
                  <a16:creationId xmlns:a16="http://schemas.microsoft.com/office/drawing/2014/main" id="{B3A785EE-8B3D-CEF0-289B-BE96C37C11F9}"/>
                </a:ext>
              </a:extLst>
            </p:cNvPr>
            <p:cNvSpPr txBox="1"/>
            <p:nvPr/>
          </p:nvSpPr>
          <p:spPr>
            <a:xfrm>
              <a:off x="7032072" y="2281385"/>
              <a:ext cx="4782312" cy="800219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600" b="1" i="1" spc="-10" noProof="0" dirty="0">
                  <a:solidFill>
                    <a:schemeClr val="accent1"/>
                  </a:solidFill>
                  <a:latin typeface="Aptos"/>
                </a:rPr>
                <a:t>Consistently</a:t>
              </a:r>
              <a:r>
                <a:rPr lang="en-GB" sz="2000" b="1" spc="-10" noProof="0" dirty="0">
                  <a:solidFill>
                    <a:srgbClr val="1C304E"/>
                  </a:solidFill>
                  <a:latin typeface="Aptos"/>
                </a:rPr>
                <a:t> </a:t>
              </a:r>
              <a:r>
                <a:rPr lang="en-GB" sz="2000" spc="-10" noProof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ptos"/>
                </a:rPr>
                <a:t>(90) </a:t>
              </a:r>
            </a:p>
            <a:p>
              <a:pPr algn="l"/>
              <a:r>
                <a:rPr lang="en-GB" sz="2000" b="1" spc="-10" noProof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tos"/>
                </a:rPr>
                <a:t>– a conceptual exception</a:t>
              </a:r>
            </a:p>
          </p:txBody>
        </p:sp>
        <p:sp>
          <p:nvSpPr>
            <p:cNvPr id="50" name="TextBox 10">
              <a:extLst>
                <a:ext uri="{FF2B5EF4-FFF2-40B4-BE49-F238E27FC236}">
                  <a16:creationId xmlns:a16="http://schemas.microsoft.com/office/drawing/2014/main" id="{AB667B73-E4E6-52F7-433A-7273D6347191}"/>
                </a:ext>
              </a:extLst>
            </p:cNvPr>
            <p:cNvSpPr txBox="1"/>
            <p:nvPr/>
          </p:nvSpPr>
          <p:spPr>
            <a:xfrm>
              <a:off x="7032072" y="3309397"/>
              <a:ext cx="4517751" cy="1846659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1900" b="0" noProof="0" dirty="0">
                  <a:solidFill>
                    <a:srgbClr val="2D3138"/>
                  </a:solidFill>
                  <a:latin typeface="Aptos"/>
                </a:rPr>
                <a:t>It refers primarily to stability or reliability across repeated performances rather than simply to the frequency of an event
Assigning a single percentage therefore feels less intuitive</a:t>
              </a:r>
            </a:p>
          </p:txBody>
        </p:sp>
      </p:grpSp>
      <p:sp>
        <p:nvSpPr>
          <p:cNvPr id="51" name="TextBox 11">
            <a:extLst>
              <a:ext uri="{FF2B5EF4-FFF2-40B4-BE49-F238E27FC236}">
                <a16:creationId xmlns:a16="http://schemas.microsoft.com/office/drawing/2014/main" id="{D4052AAB-5005-3627-7F80-C0B919D0CC20}"/>
              </a:ext>
            </a:extLst>
          </p:cNvPr>
          <p:cNvSpPr txBox="1"/>
          <p:nvPr/>
        </p:nvSpPr>
        <p:spPr>
          <a:xfrm>
            <a:off x="1217243" y="5857864"/>
            <a:ext cx="10332720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1"/>
            <a:r>
              <a:rPr lang="en-GB" sz="2100" b="1" noProof="0" dirty="0">
                <a:solidFill>
                  <a:srgbClr val="1C304E"/>
                </a:solidFill>
                <a:latin typeface="Aptos"/>
              </a:rPr>
              <a:t>Expressions can occupy similar numerical regions</a:t>
            </a:r>
          </a:p>
          <a:p>
            <a:pPr lvl="1"/>
            <a:r>
              <a:rPr lang="en-GB" sz="2100" b="1" noProof="0" dirty="0">
                <a:solidFill>
                  <a:srgbClr val="1C304E"/>
                </a:solidFill>
                <a:latin typeface="Aptos"/>
              </a:rPr>
              <a:t>while being conceptualised in fundamentally different ways</a:t>
            </a:r>
          </a:p>
        </p:txBody>
      </p:sp>
      <p:sp>
        <p:nvSpPr>
          <p:cNvPr id="54" name="Pijl: rechts 53">
            <a:extLst>
              <a:ext uri="{FF2B5EF4-FFF2-40B4-BE49-F238E27FC236}">
                <a16:creationId xmlns:a16="http://schemas.microsoft.com/office/drawing/2014/main" id="{91A2F138-A7C2-1450-CB37-9CB36BF4B89B}"/>
              </a:ext>
            </a:extLst>
          </p:cNvPr>
          <p:cNvSpPr/>
          <p:nvPr/>
        </p:nvSpPr>
        <p:spPr>
          <a:xfrm>
            <a:off x="1207316" y="5950691"/>
            <a:ext cx="385894" cy="2516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969804E-2116-1FDD-D71E-B9C76C9C4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80331"/>
            <a:ext cx="10515600" cy="1008022"/>
          </a:xfrm>
          <a:noFill/>
        </p:spPr>
        <p:txBody>
          <a:bodyPr>
            <a:normAutofit/>
          </a:bodyPr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Emerging patterns - 2</a:t>
            </a:r>
          </a:p>
        </p:txBody>
      </p:sp>
    </p:spTree>
    <p:extLst>
      <p:ext uri="{BB962C8B-B14F-4D97-AF65-F5344CB8AC3E}">
        <p14:creationId xmlns:p14="http://schemas.microsoft.com/office/powerpoint/2010/main" val="280223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1" grpId="0"/>
      <p:bldP spid="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7" name="TextBox 3">
            <a:extLst>
              <a:ext uri="{FF2B5EF4-FFF2-40B4-BE49-F238E27FC236}">
                <a16:creationId xmlns:a16="http://schemas.microsoft.com/office/drawing/2014/main" id="{5B869732-C1E9-985D-C781-7291776DD71F}"/>
              </a:ext>
            </a:extLst>
          </p:cNvPr>
          <p:cNvSpPr txBox="1"/>
          <p:nvPr/>
        </p:nvSpPr>
        <p:spPr>
          <a:xfrm>
            <a:off x="838199" y="1288353"/>
            <a:ext cx="11170624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GB" sz="2800" b="1" noProof="0" dirty="0">
                <a:solidFill>
                  <a:srgbClr val="1C304E"/>
                </a:solidFill>
                <a:latin typeface="Aptos"/>
              </a:rPr>
              <a:t>Difficulty to interpret does not necessarily mean disagreement on meaning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D62F7FD-538E-552B-1C29-8B9C5A4E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80331"/>
            <a:ext cx="10515600" cy="1008022"/>
          </a:xfrm>
          <a:noFill/>
        </p:spPr>
        <p:txBody>
          <a:bodyPr>
            <a:normAutofit/>
          </a:bodyPr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Emerging patterns - 3</a:t>
            </a:r>
          </a:p>
        </p:txBody>
      </p:sp>
    </p:spTree>
    <p:extLst>
      <p:ext uri="{BB962C8B-B14F-4D97-AF65-F5344CB8AC3E}">
        <p14:creationId xmlns:p14="http://schemas.microsoft.com/office/powerpoint/2010/main" val="19922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GrpSpPr>
            <a:grpSpLocks noChangeAspect="1"/>
          </p:cNvGrpSpPr>
          <p:nvPr/>
        </p:nvGrpSpPr>
        <p:grpSpPr>
          <a:xfrm>
            <a:off x="820025" y="-184558"/>
            <a:ext cx="10640803" cy="7042557"/>
            <a:chOff x="39050" y="0"/>
            <a:chExt cx="5798641" cy="4523116"/>
          </a:xfrm>
        </p:grpSpPr>
        <p:graphicFrame>
          <p:nvGraphicFramePr>
            <p:cNvPr id="11" name="Grafiek 10">
              <a:extLst>
                <a:ext uri="{FF2B5EF4-FFF2-40B4-BE49-F238E27FC236}">
                  <a16:creationId xmlns:a16="http://schemas.microsoft.com/office/drawing/2014/main" id="{94570E03-CBB7-5154-02FC-3DF046BA7B9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32401634"/>
                </p:ext>
              </p:extLst>
            </p:nvPr>
          </p:nvGraphicFramePr>
          <p:xfrm>
            <a:off x="214998" y="0"/>
            <a:ext cx="5622693" cy="44195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Tekstvak 2">
              <a:extLst>
                <a:ext uri="{FF2B5EF4-FFF2-40B4-BE49-F238E27FC236}">
                  <a16:creationId xmlns:a16="http://schemas.microsoft.com/office/drawing/2014/main" id="{4CCDC7FA-F18F-3637-7CAB-06154A549369}"/>
                </a:ext>
              </a:extLst>
            </p:cNvPr>
            <p:cNvSpPr txBox="1"/>
            <p:nvPr/>
          </p:nvSpPr>
          <p:spPr>
            <a:xfrm>
              <a:off x="593477" y="454487"/>
              <a:ext cx="911168" cy="26943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/>
            <a:p>
              <a:pPr>
                <a:lnSpc>
                  <a:spcPts val="1000"/>
                </a:lnSpc>
                <a:buNone/>
              </a:pPr>
              <a:r>
                <a:rPr lang="en-GB" sz="1100" b="1" kern="100" noProof="0" dirty="0">
                  <a:solidFill>
                    <a:srgbClr val="C45911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Difficult to interpret, but showing high agreement</a:t>
              </a:r>
              <a:endParaRPr lang="en-GB" sz="1100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kstvak 3">
              <a:extLst>
                <a:ext uri="{FF2B5EF4-FFF2-40B4-BE49-F238E27FC236}">
                  <a16:creationId xmlns:a16="http://schemas.microsoft.com/office/drawing/2014/main" id="{E550B36B-8FBA-741B-A323-285A7BADF029}"/>
                </a:ext>
              </a:extLst>
            </p:cNvPr>
            <p:cNvSpPr txBox="1"/>
            <p:nvPr/>
          </p:nvSpPr>
          <p:spPr>
            <a:xfrm>
              <a:off x="4714254" y="445595"/>
              <a:ext cx="911168" cy="22630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/>
            <a:p>
              <a:pPr>
                <a:lnSpc>
                  <a:spcPts val="1000"/>
                </a:lnSpc>
              </a:pPr>
              <a:r>
                <a:rPr lang="en-GB" sz="1100" b="1" kern="100" dirty="0">
                  <a:solidFill>
                    <a:srgbClr val="FF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Difficult to interpret, and showing low agreement</a:t>
              </a:r>
            </a:p>
          </p:txBody>
        </p:sp>
        <p:sp>
          <p:nvSpPr>
            <p:cNvPr id="14" name="Tekstvak 4">
              <a:extLst>
                <a:ext uri="{FF2B5EF4-FFF2-40B4-BE49-F238E27FC236}">
                  <a16:creationId xmlns:a16="http://schemas.microsoft.com/office/drawing/2014/main" id="{75FB60DF-F394-D5FB-00CD-07550490C46E}"/>
                </a:ext>
              </a:extLst>
            </p:cNvPr>
            <p:cNvSpPr txBox="1"/>
            <p:nvPr/>
          </p:nvSpPr>
          <p:spPr>
            <a:xfrm>
              <a:off x="633429" y="3648289"/>
              <a:ext cx="911168" cy="26943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36000" tIns="36000" rIns="36000" bIns="36000" rtlCol="0" anchor="t"/>
            <a:lstStyle/>
            <a:p>
              <a:pPr>
                <a:lnSpc>
                  <a:spcPts val="1000"/>
                </a:lnSpc>
                <a:buNone/>
              </a:pPr>
              <a:r>
                <a:rPr lang="en-GB" sz="1100" b="1" kern="100" noProof="0" dirty="0">
                  <a:solidFill>
                    <a:srgbClr val="538135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Not difficult to interpret, and showing high agreement</a:t>
              </a:r>
              <a:endParaRPr lang="en-GB" sz="1100" kern="100" noProof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kstvak 5">
              <a:extLst>
                <a:ext uri="{FF2B5EF4-FFF2-40B4-BE49-F238E27FC236}">
                  <a16:creationId xmlns:a16="http://schemas.microsoft.com/office/drawing/2014/main" id="{566781F3-22DC-E444-89F8-F8750EEA71F1}"/>
                </a:ext>
              </a:extLst>
            </p:cNvPr>
            <p:cNvSpPr txBox="1"/>
            <p:nvPr/>
          </p:nvSpPr>
          <p:spPr>
            <a:xfrm>
              <a:off x="4619753" y="3648289"/>
              <a:ext cx="1005669" cy="26943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/>
            <a:p>
              <a:pPr algn="r">
                <a:lnSpc>
                  <a:spcPts val="1000"/>
                </a:lnSpc>
                <a:buNone/>
              </a:pPr>
              <a:r>
                <a:rPr lang="en-GB" sz="1100" b="1" kern="100" dirty="0">
                  <a:solidFill>
                    <a:srgbClr val="00B0F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Not difficult to interpret, but showing low agreement</a:t>
              </a:r>
            </a:p>
          </p:txBody>
        </p:sp>
        <p:sp>
          <p:nvSpPr>
            <p:cNvPr id="16" name="Tekstvak 6">
              <a:extLst>
                <a:ext uri="{FF2B5EF4-FFF2-40B4-BE49-F238E27FC236}">
                  <a16:creationId xmlns:a16="http://schemas.microsoft.com/office/drawing/2014/main" id="{00000000-0008-0000-0000-000007000000}"/>
                </a:ext>
              </a:extLst>
            </p:cNvPr>
            <p:cNvSpPr txBox="1"/>
            <p:nvPr/>
          </p:nvSpPr>
          <p:spPr>
            <a:xfrm rot="16200000">
              <a:off x="-699796" y="2004995"/>
              <a:ext cx="1756445" cy="27875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36000" tIns="36000" rIns="36000" bIns="36000" rtlCol="0" anchor="t"/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100" b="1" kern="100" noProof="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Respondents reporting the expression as difficult to interpret (%) </a:t>
              </a:r>
              <a:r>
                <a:rPr lang="en-GB" sz="1100" kern="100" noProof="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- (N=79)</a:t>
              </a:r>
              <a:endParaRPr lang="en-GB" sz="1100" kern="100" noProof="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kstvak 7">
              <a:extLst>
                <a:ext uri="{FF2B5EF4-FFF2-40B4-BE49-F238E27FC236}">
                  <a16:creationId xmlns:a16="http://schemas.microsoft.com/office/drawing/2014/main" id="{00000000-0008-0000-0000-000008000000}"/>
                </a:ext>
              </a:extLst>
            </p:cNvPr>
            <p:cNvSpPr txBox="1"/>
            <p:nvPr/>
          </p:nvSpPr>
          <p:spPr>
            <a:xfrm>
              <a:off x="2154099" y="4172844"/>
              <a:ext cx="1967099" cy="35027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36000" tIns="36000" rIns="36000" bIns="36000" rtlCol="0" anchor="t"/>
            <a:lstStyle/>
            <a:p>
              <a:pPr algn="ctr">
                <a:buNone/>
              </a:pPr>
              <a:r>
                <a:rPr lang="en-GB" sz="1100" b="1" kern="100" noProof="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Observed variability in interpretation</a:t>
              </a:r>
            </a:p>
            <a:p>
              <a:pPr algn="ctr" fontAlgn="base">
                <a:buNone/>
              </a:pPr>
              <a:r>
                <a:rPr lang="en-GB" sz="1100" kern="100" noProof="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Interquartile range (0-100 scale</a:t>
              </a:r>
              <a:r>
                <a:rPr lang="en-GB" sz="1100" b="1" kern="100" noProof="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  <a:endParaRPr lang="en-GB" sz="1100" kern="100" noProof="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114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7CC29-1BE7-97A9-19E7-D43677D0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4016"/>
            <a:ext cx="10515600" cy="1008022"/>
          </a:xfrm>
          <a:noFill/>
        </p:spPr>
        <p:txBody>
          <a:bodyPr>
            <a:normAutofit fontScale="90000"/>
          </a:bodyPr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Do testers/raters interpret the expressions differently?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7" name="TextBox 3">
            <a:extLst>
              <a:ext uri="{FF2B5EF4-FFF2-40B4-BE49-F238E27FC236}">
                <a16:creationId xmlns:a16="http://schemas.microsoft.com/office/drawing/2014/main" id="{5B869732-C1E9-985D-C781-7291776DD71F}"/>
              </a:ext>
            </a:extLst>
          </p:cNvPr>
          <p:cNvSpPr txBox="1"/>
          <p:nvPr/>
        </p:nvSpPr>
        <p:spPr>
          <a:xfrm>
            <a:off x="856487" y="1787643"/>
            <a:ext cx="1033272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GB" sz="2400" b="1" noProof="0" dirty="0">
                <a:solidFill>
                  <a:srgbClr val="1C304E"/>
                </a:solidFill>
                <a:latin typeface="Aptos"/>
              </a:rPr>
              <a:t>Differences between </a:t>
            </a:r>
            <a:r>
              <a:rPr lang="en-GB" sz="2600" b="1" noProof="0" dirty="0">
                <a:solidFill>
                  <a:srgbClr val="1C304E"/>
                </a:solidFill>
                <a:latin typeface="Aptos"/>
              </a:rPr>
              <a:t>the</a:t>
            </a:r>
            <a:r>
              <a:rPr lang="en-GB" sz="2400" b="1" noProof="0" dirty="0">
                <a:solidFill>
                  <a:srgbClr val="1C304E"/>
                </a:solidFill>
                <a:latin typeface="Aptos"/>
              </a:rPr>
              <a:t> two main professional groups were modest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B66CA4F2-0373-A900-AAC6-D5F812440548}"/>
              </a:ext>
            </a:extLst>
          </p:cNvPr>
          <p:cNvGrpSpPr/>
          <p:nvPr/>
        </p:nvGrpSpPr>
        <p:grpSpPr>
          <a:xfrm>
            <a:off x="929640" y="2652394"/>
            <a:ext cx="4754880" cy="2753530"/>
            <a:chOff x="1021080" y="2652394"/>
            <a:chExt cx="4754880" cy="2560320"/>
          </a:xfrm>
        </p:grpSpPr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49D4DC48-8B0E-8A1C-BA33-85DAEEA8D0F5}"/>
                </a:ext>
              </a:extLst>
            </p:cNvPr>
            <p:cNvSpPr/>
            <p:nvPr/>
          </p:nvSpPr>
          <p:spPr>
            <a:xfrm>
              <a:off x="1021080" y="2652394"/>
              <a:ext cx="4754880" cy="2560320"/>
            </a:xfrm>
            <a:prstGeom prst="roundRect">
              <a:avLst/>
            </a:prstGeom>
            <a:solidFill>
              <a:srgbClr val="EAF4E4"/>
            </a:solidFill>
            <a:ln>
              <a:solidFill>
                <a:srgbClr val="DAE1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2515CD4E-BB10-26C6-4BB2-05AD4B98CD8C}"/>
                </a:ext>
              </a:extLst>
            </p:cNvPr>
            <p:cNvSpPr/>
            <p:nvPr/>
          </p:nvSpPr>
          <p:spPr>
            <a:xfrm>
              <a:off x="1021080" y="2652394"/>
              <a:ext cx="180000" cy="2560320"/>
            </a:xfrm>
            <a:prstGeom prst="rect">
              <a:avLst/>
            </a:prstGeom>
            <a:solidFill>
              <a:srgbClr val="4B933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A7B180AF-FB08-CB72-B8D5-4FFFDC653E34}"/>
                </a:ext>
              </a:extLst>
            </p:cNvPr>
            <p:cNvSpPr txBox="1"/>
            <p:nvPr/>
          </p:nvSpPr>
          <p:spPr>
            <a:xfrm>
              <a:off x="1293960" y="2909559"/>
              <a:ext cx="4389120" cy="430887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200" b="1" noProof="0" dirty="0">
                  <a:solidFill>
                    <a:srgbClr val="1C304E"/>
                  </a:solidFill>
                  <a:latin typeface="Aptos"/>
                </a:rPr>
                <a:t>Experienced testers / raters</a:t>
              </a: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27D3449-92B6-1509-94BB-A1E50E3A320E}"/>
                </a:ext>
              </a:extLst>
            </p:cNvPr>
            <p:cNvSpPr txBox="1"/>
            <p:nvPr/>
          </p:nvSpPr>
          <p:spPr>
            <a:xfrm>
              <a:off x="1293960" y="3706011"/>
              <a:ext cx="4389120" cy="1230576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000" b="0" noProof="0" dirty="0">
                  <a:solidFill>
                    <a:srgbClr val="2D3138"/>
                  </a:solidFill>
                  <a:latin typeface="Aptos"/>
                </a:rPr>
                <a:t>showed somewhat greater agreement with one another, particularly for expressions in the middle of the frequency continuum</a:t>
              </a:r>
            </a:p>
          </p:txBody>
        </p:sp>
      </p:grpSp>
      <p:grpSp>
        <p:nvGrpSpPr>
          <p:cNvPr id="5" name="Groep 4">
            <a:extLst>
              <a:ext uri="{FF2B5EF4-FFF2-40B4-BE49-F238E27FC236}">
                <a16:creationId xmlns:a16="http://schemas.microsoft.com/office/drawing/2014/main" id="{CAB51EC7-3636-58A3-944D-EE783235A2AE}"/>
              </a:ext>
            </a:extLst>
          </p:cNvPr>
          <p:cNvGrpSpPr/>
          <p:nvPr/>
        </p:nvGrpSpPr>
        <p:grpSpPr>
          <a:xfrm>
            <a:off x="6598920" y="2652393"/>
            <a:ext cx="4795036" cy="2801349"/>
            <a:chOff x="6598920" y="2652394"/>
            <a:chExt cx="4795036" cy="2560320"/>
          </a:xfrm>
        </p:grpSpPr>
        <p:sp>
          <p:nvSpPr>
            <p:cNvPr id="10" name="Rounded Rectangle 8">
              <a:extLst>
                <a:ext uri="{FF2B5EF4-FFF2-40B4-BE49-F238E27FC236}">
                  <a16:creationId xmlns:a16="http://schemas.microsoft.com/office/drawing/2014/main" id="{ED020F33-42C5-DFA0-7D1F-3D0E6C4E4BD4}"/>
                </a:ext>
              </a:extLst>
            </p:cNvPr>
            <p:cNvSpPr/>
            <p:nvPr/>
          </p:nvSpPr>
          <p:spPr>
            <a:xfrm>
              <a:off x="6598920" y="2652394"/>
              <a:ext cx="4754880" cy="2560320"/>
            </a:xfrm>
            <a:prstGeom prst="roundRect">
              <a:avLst/>
            </a:prstGeom>
            <a:solidFill>
              <a:srgbClr val="EBEBFF"/>
            </a:solidFill>
            <a:ln>
              <a:solidFill>
                <a:srgbClr val="DAE1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FA974003-4B07-AE47-F7BF-DCB1614C7FE1}"/>
                </a:ext>
              </a:extLst>
            </p:cNvPr>
            <p:cNvSpPr/>
            <p:nvPr/>
          </p:nvSpPr>
          <p:spPr>
            <a:xfrm>
              <a:off x="6598920" y="2652394"/>
              <a:ext cx="180000" cy="2560320"/>
            </a:xfrm>
            <a:prstGeom prst="rect">
              <a:avLst/>
            </a:prstGeom>
            <a:solidFill>
              <a:srgbClr val="64308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49A2341E-1BCC-C08F-FE7F-23B5496FE917}"/>
                </a:ext>
              </a:extLst>
            </p:cNvPr>
            <p:cNvSpPr txBox="1"/>
            <p:nvPr/>
          </p:nvSpPr>
          <p:spPr>
            <a:xfrm>
              <a:off x="6902461" y="2831255"/>
              <a:ext cx="4491495" cy="769441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200" b="1" noProof="0" dirty="0">
                  <a:solidFill>
                    <a:srgbClr val="1C304E"/>
                  </a:solidFill>
                  <a:latin typeface="Aptos"/>
                </a:rPr>
                <a:t>Teachers and other language professionals</a:t>
              </a:r>
            </a:p>
          </p:txBody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CBAD3FDA-94C7-E0F7-D920-82041C00A63E}"/>
                </a:ext>
              </a:extLst>
            </p:cNvPr>
            <p:cNvSpPr txBox="1"/>
            <p:nvPr/>
          </p:nvSpPr>
          <p:spPr>
            <a:xfrm>
              <a:off x="6902461" y="3687052"/>
              <a:ext cx="4389120" cy="1400383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GB" sz="2000" b="0" noProof="0" dirty="0">
                  <a:solidFill>
                    <a:srgbClr val="2D3138"/>
                  </a:solidFill>
                  <a:latin typeface="Aptos"/>
                </a:rPr>
                <a:t>showed broadly similar patterns of interpretation</a:t>
              </a:r>
            </a:p>
            <a:p>
              <a:pPr algn="l">
                <a:spcBef>
                  <a:spcPts val="600"/>
                </a:spcBef>
              </a:pPr>
              <a:r>
                <a:rPr lang="en-GB" sz="2000" b="0" noProof="0" dirty="0">
                  <a:solidFill>
                    <a:srgbClr val="2D3138"/>
                  </a:solidFill>
                  <a:latin typeface="Aptos"/>
                </a:rPr>
                <a:t>No fundamentally different interpretation system emerged</a:t>
              </a:r>
            </a:p>
          </p:txBody>
        </p:sp>
      </p:grpSp>
      <p:sp>
        <p:nvSpPr>
          <p:cNvPr id="14" name="TextBox 12">
            <a:extLst>
              <a:ext uri="{FF2B5EF4-FFF2-40B4-BE49-F238E27FC236}">
                <a16:creationId xmlns:a16="http://schemas.microsoft.com/office/drawing/2014/main" id="{B2C34646-D53C-3729-214E-D4C0BE2C725D}"/>
              </a:ext>
            </a:extLst>
          </p:cNvPr>
          <p:cNvSpPr txBox="1"/>
          <p:nvPr/>
        </p:nvSpPr>
        <p:spPr>
          <a:xfrm>
            <a:off x="1242381" y="5794071"/>
            <a:ext cx="1033272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GB" sz="2000" b="1" noProof="0" dirty="0">
                <a:solidFill>
                  <a:srgbClr val="1C304E"/>
                </a:solidFill>
                <a:latin typeface="Aptos"/>
              </a:rPr>
              <a:t>The data do not suggest two fundamentally different understandings of the expressions</a:t>
            </a:r>
          </a:p>
        </p:txBody>
      </p:sp>
      <p:sp>
        <p:nvSpPr>
          <p:cNvPr id="15" name="Pijl: rechts 14">
            <a:extLst>
              <a:ext uri="{FF2B5EF4-FFF2-40B4-BE49-F238E27FC236}">
                <a16:creationId xmlns:a16="http://schemas.microsoft.com/office/drawing/2014/main" id="{F27DF898-217D-4999-DA6C-8EDC894FBD2B}"/>
              </a:ext>
            </a:extLst>
          </p:cNvPr>
          <p:cNvSpPr/>
          <p:nvPr/>
        </p:nvSpPr>
        <p:spPr>
          <a:xfrm>
            <a:off x="856487" y="5868291"/>
            <a:ext cx="385894" cy="2516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9278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7" grpId="0"/>
      <p:bldP spid="14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7CC29-1BE7-97A9-19E7-D43677D0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5648"/>
            <a:ext cx="10515600" cy="1008022"/>
          </a:xfrm>
          <a:noFill/>
        </p:spPr>
        <p:txBody>
          <a:bodyPr>
            <a:normAutofit/>
          </a:bodyPr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Main findings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BEA13CDB-369C-D6BC-E540-E471FB6813C2}"/>
              </a:ext>
            </a:extLst>
          </p:cNvPr>
          <p:cNvSpPr txBox="1"/>
          <p:nvPr/>
        </p:nvSpPr>
        <p:spPr>
          <a:xfrm>
            <a:off x="929639" y="1353670"/>
            <a:ext cx="11131731" cy="521681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C304E"/>
                </a:solidFill>
              </a:rPr>
              <a:t>The expressions are interpreted </a:t>
            </a:r>
            <a:r>
              <a:rPr lang="en-US" sz="2800" b="1" dirty="0">
                <a:solidFill>
                  <a:srgbClr val="1C304E"/>
                </a:solidFill>
              </a:rPr>
              <a:t>approximately</a:t>
            </a:r>
            <a:r>
              <a:rPr lang="en-US" sz="2800" dirty="0">
                <a:solidFill>
                  <a:srgbClr val="1C304E"/>
                </a:solidFill>
              </a:rPr>
              <a:t> - as could be expected</a:t>
            </a:r>
            <a:endParaRPr lang="en-US" sz="2800" b="1" dirty="0">
              <a:solidFill>
                <a:srgbClr val="1C304E"/>
              </a:solidFill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C304E"/>
                </a:solidFill>
              </a:rPr>
              <a:t>The variation is </a:t>
            </a:r>
            <a:r>
              <a:rPr lang="en-US" sz="2800" b="1" dirty="0">
                <a:solidFill>
                  <a:srgbClr val="1C304E"/>
                </a:solidFill>
              </a:rPr>
              <a:t>not random</a:t>
            </a:r>
            <a:r>
              <a:rPr lang="en-US" sz="2800" dirty="0">
                <a:solidFill>
                  <a:srgbClr val="1C304E"/>
                </a:solidFill>
              </a:rPr>
              <a:t>: clear patterns emerge in how expressions are positioned along the frequency continuum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C304E"/>
                </a:solidFill>
              </a:rPr>
              <a:t>Many expressions occupy </a:t>
            </a:r>
            <a:r>
              <a:rPr lang="en-US" sz="2800" dirty="0" err="1">
                <a:solidFill>
                  <a:srgbClr val="1C304E"/>
                </a:solidFill>
              </a:rPr>
              <a:t>recognisable</a:t>
            </a:r>
            <a:r>
              <a:rPr lang="en-US" sz="2800" dirty="0">
                <a:solidFill>
                  <a:srgbClr val="1C304E"/>
                </a:solidFill>
              </a:rPr>
              <a:t> and </a:t>
            </a:r>
            <a:r>
              <a:rPr lang="en-US" sz="2800" b="1" dirty="0">
                <a:solidFill>
                  <a:srgbClr val="1C304E"/>
                </a:solidFill>
              </a:rPr>
              <a:t>overlapping</a:t>
            </a:r>
            <a:r>
              <a:rPr lang="en-US" sz="2800" dirty="0">
                <a:solidFill>
                  <a:srgbClr val="1C304E"/>
                </a:solidFill>
              </a:rPr>
              <a:t> </a:t>
            </a:r>
            <a:r>
              <a:rPr lang="en-US" sz="2800" b="1" dirty="0">
                <a:solidFill>
                  <a:srgbClr val="1C304E"/>
                </a:solidFill>
              </a:rPr>
              <a:t>semantic regions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C304E"/>
                </a:solidFill>
              </a:rPr>
              <a:t>Some expressions show considerable </a:t>
            </a:r>
            <a:r>
              <a:rPr lang="en-US" sz="2800" b="1" dirty="0">
                <a:solidFill>
                  <a:srgbClr val="1C304E"/>
                </a:solidFill>
              </a:rPr>
              <a:t>agreement</a:t>
            </a:r>
            <a:r>
              <a:rPr lang="en-US" sz="2800" dirty="0">
                <a:solidFill>
                  <a:srgbClr val="1C304E"/>
                </a:solidFill>
              </a:rPr>
              <a:t> despite being difficult to quantify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C304E"/>
                </a:solidFill>
              </a:rPr>
              <a:t>Some apparently problematic expressions are problematic for quite specific </a:t>
            </a:r>
            <a:r>
              <a:rPr lang="en-US" sz="2800" b="1" dirty="0">
                <a:solidFill>
                  <a:srgbClr val="1C304E"/>
                </a:solidFill>
              </a:rPr>
              <a:t>linguistic reasons </a:t>
            </a:r>
            <a:r>
              <a:rPr lang="en-US" sz="2400" dirty="0">
                <a:solidFill>
                  <a:srgbClr val="1C304E"/>
                </a:solidFill>
              </a:rPr>
              <a:t>(e.g. </a:t>
            </a:r>
            <a:r>
              <a:rPr lang="en-US" sz="2400" i="1" dirty="0">
                <a:solidFill>
                  <a:srgbClr val="1C304E"/>
                </a:solidFill>
              </a:rPr>
              <a:t>not always </a:t>
            </a:r>
            <a:r>
              <a:rPr lang="en-US" sz="2400" dirty="0">
                <a:solidFill>
                  <a:srgbClr val="1C304E"/>
                </a:solidFill>
              </a:rPr>
              <a:t>and </a:t>
            </a:r>
            <a:r>
              <a:rPr lang="en-US" sz="2400" i="1" dirty="0">
                <a:solidFill>
                  <a:srgbClr val="1C304E"/>
                </a:solidFill>
              </a:rPr>
              <a:t>consistently</a:t>
            </a:r>
            <a:r>
              <a:rPr lang="en-US" sz="2400" dirty="0">
                <a:solidFill>
                  <a:srgbClr val="1C304E"/>
                </a:solidFill>
              </a:rPr>
              <a:t>)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C304E"/>
                </a:solidFill>
              </a:rPr>
              <a:t>Testers/raters do </a:t>
            </a:r>
            <a:r>
              <a:rPr lang="en-US" sz="2800" b="1" dirty="0">
                <a:solidFill>
                  <a:srgbClr val="1C304E"/>
                </a:solidFill>
              </a:rPr>
              <a:t>not</a:t>
            </a:r>
            <a:r>
              <a:rPr lang="en-US" sz="2800" dirty="0">
                <a:solidFill>
                  <a:srgbClr val="1C304E"/>
                </a:solidFill>
              </a:rPr>
              <a:t> appear to operate with a fundamentally </a:t>
            </a:r>
            <a:r>
              <a:rPr lang="en-US" sz="2800" b="1" dirty="0">
                <a:solidFill>
                  <a:srgbClr val="1C304E"/>
                </a:solidFill>
              </a:rPr>
              <a:t>different interpretation system </a:t>
            </a:r>
            <a:r>
              <a:rPr lang="en-US" sz="2800" dirty="0">
                <a:solidFill>
                  <a:srgbClr val="1C304E"/>
                </a:solidFill>
              </a:rPr>
              <a:t>from teachers and other language professionals. </a:t>
            </a:r>
            <a:endParaRPr lang="en-GB" sz="2800" noProof="0" dirty="0">
              <a:solidFill>
                <a:srgbClr val="1C30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00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D62F7FD-538E-552B-1C29-8B9C5A4E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80331"/>
            <a:ext cx="10515600" cy="1008022"/>
          </a:xfrm>
          <a:noFill/>
        </p:spPr>
        <p:txBody>
          <a:bodyPr>
            <a:normAutofit/>
          </a:bodyPr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Key take-away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9A453D6E-5CFB-1752-611E-D5DF310774DF}"/>
              </a:ext>
            </a:extLst>
          </p:cNvPr>
          <p:cNvSpPr txBox="1"/>
          <p:nvPr/>
        </p:nvSpPr>
        <p:spPr>
          <a:xfrm>
            <a:off x="1273629" y="2211832"/>
            <a:ext cx="10080170" cy="20005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3200" b="1" dirty="0">
                <a:solidFill>
                  <a:srgbClr val="0D0D0D"/>
                </a:solidFill>
                <a:latin typeface="-apple-system-body"/>
              </a:rPr>
              <a:t>Language professionals appear to share a considerably greater degree of common understanding of frequency expressions than they themselves often assume</a:t>
            </a:r>
            <a:endParaRPr lang="en-US" sz="3200" b="1" noProof="0" dirty="0">
              <a:solidFill>
                <a:srgbClr val="0D0D0D"/>
              </a:solidFill>
              <a:latin typeface="-apple-system-body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1" noProof="0" dirty="0">
              <a:solidFill>
                <a:srgbClr val="1C304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6261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AE3B9E96-DC5B-0557-A3AE-DC04A6FEF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5410"/>
          </a:xfrm>
        </p:spPr>
        <p:txBody>
          <a:bodyPr/>
          <a:lstStyle/>
          <a:p>
            <a:r>
              <a:rPr lang="en-GB" b="1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What does it mean for BILC?</a:t>
            </a:r>
            <a:endParaRPr lang="en-GB" b="1" noProof="0" dirty="0">
              <a:solidFill>
                <a:srgbClr val="1C304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33969FFE-2852-A978-A62A-CB0196CF8EB7}"/>
              </a:ext>
            </a:extLst>
          </p:cNvPr>
          <p:cNvSpPr/>
          <p:nvPr/>
        </p:nvSpPr>
        <p:spPr>
          <a:xfrm>
            <a:off x="929640" y="1553067"/>
            <a:ext cx="548640" cy="5486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45C3C8B1-4B77-7A3A-90F7-27B9DE6A6EE3}"/>
              </a:ext>
            </a:extLst>
          </p:cNvPr>
          <p:cNvSpPr txBox="1"/>
          <p:nvPr/>
        </p:nvSpPr>
        <p:spPr>
          <a:xfrm>
            <a:off x="1558661" y="1593471"/>
            <a:ext cx="4123682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rgbClr val="1C304E"/>
                </a:solidFill>
                <a:latin typeface="Aptos"/>
              </a:rPr>
              <a:t>Retain frequency expressions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1094601E-4A92-20BE-191D-5736C440B683}"/>
              </a:ext>
            </a:extLst>
          </p:cNvPr>
          <p:cNvSpPr txBox="1"/>
          <p:nvPr/>
        </p:nvSpPr>
        <p:spPr>
          <a:xfrm>
            <a:off x="5682343" y="1491086"/>
            <a:ext cx="6174971" cy="830997"/>
          </a:xfrm>
          <a:prstGeom prst="rect">
            <a:avLst/>
          </a:prstGeom>
          <a:solidFill>
            <a:srgbClr val="EAF5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t">
            <a:spAutoFit/>
          </a:bodyPr>
          <a:lstStyle/>
          <a:p>
            <a:pPr algn="l"/>
            <a:r>
              <a:rPr sz="2400" b="0" dirty="0">
                <a:solidFill>
                  <a:srgbClr val="2D3138"/>
                </a:solidFill>
                <a:latin typeface="Aptos"/>
              </a:rPr>
              <a:t>Do not replace them systematically with fixed numerical definitions or percentage </a:t>
            </a:r>
            <a:r>
              <a:rPr lang="nl-NL" sz="2400" b="0" dirty="0">
                <a:solidFill>
                  <a:srgbClr val="2D3138"/>
                </a:solidFill>
                <a:latin typeface="Aptos"/>
              </a:rPr>
              <a:t>ranges</a:t>
            </a:r>
            <a:endParaRPr sz="2400" b="0" dirty="0">
              <a:solidFill>
                <a:srgbClr val="2D3138"/>
              </a:solidFill>
              <a:latin typeface="Aptos"/>
            </a:endParaRP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53E1FDDC-B47B-BF3E-50AE-1BDC270052E8}"/>
              </a:ext>
            </a:extLst>
          </p:cNvPr>
          <p:cNvSpPr/>
          <p:nvPr/>
        </p:nvSpPr>
        <p:spPr>
          <a:xfrm>
            <a:off x="932312" y="2671874"/>
            <a:ext cx="548640" cy="548640"/>
          </a:xfrm>
          <a:prstGeom prst="roundRect">
            <a:avLst/>
          </a:prstGeom>
          <a:solidFill>
            <a:srgbClr val="6430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D451D32C-A678-A3EF-59A2-6DFFC961243E}"/>
              </a:ext>
            </a:extLst>
          </p:cNvPr>
          <p:cNvSpPr txBox="1"/>
          <p:nvPr/>
        </p:nvSpPr>
        <p:spPr>
          <a:xfrm>
            <a:off x="1558661" y="3887753"/>
            <a:ext cx="4123683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rgbClr val="1C304E"/>
                </a:solidFill>
                <a:latin typeface="Aptos"/>
              </a:rPr>
              <a:t>Strengthen shared interpretive practice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16D650EA-16EB-A7F0-20ED-B1C39EDFB25D}"/>
              </a:ext>
            </a:extLst>
          </p:cNvPr>
          <p:cNvSpPr txBox="1"/>
          <p:nvPr/>
        </p:nvSpPr>
        <p:spPr>
          <a:xfrm>
            <a:off x="5687688" y="2535531"/>
            <a:ext cx="6174971" cy="1015663"/>
          </a:xfrm>
          <a:prstGeom prst="rect">
            <a:avLst/>
          </a:prstGeom>
          <a:solidFill>
            <a:srgbClr val="F3ECF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 anchor="t">
            <a:spAutoFit/>
          </a:bodyPr>
          <a:lstStyle/>
          <a:p>
            <a:r>
              <a:rPr lang="en-US" sz="2000" dirty="0">
                <a:solidFill>
                  <a:srgbClr val="2D3138"/>
                </a:solidFill>
                <a:latin typeface="Aptos"/>
              </a:rPr>
              <a:t>Pay particular attention to overlapping expressions, broader variation and structurally unusual expressions such as “not always”</a:t>
            </a:r>
            <a:endParaRPr sz="2000" b="0" dirty="0">
              <a:solidFill>
                <a:srgbClr val="2D3138"/>
              </a:solidFill>
              <a:latin typeface="Aptos"/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677C7B7F-58C7-D144-4CD3-5D089AA408BC}"/>
              </a:ext>
            </a:extLst>
          </p:cNvPr>
          <p:cNvSpPr/>
          <p:nvPr/>
        </p:nvSpPr>
        <p:spPr>
          <a:xfrm>
            <a:off x="929640" y="3995864"/>
            <a:ext cx="548640" cy="548640"/>
          </a:xfrm>
          <a:prstGeom prst="roundRect">
            <a:avLst/>
          </a:prstGeom>
          <a:solidFill>
            <a:srgbClr val="D77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601F8DC8-7A09-2AD2-3D23-BC53072254FA}"/>
              </a:ext>
            </a:extLst>
          </p:cNvPr>
          <p:cNvSpPr txBox="1"/>
          <p:nvPr/>
        </p:nvSpPr>
        <p:spPr>
          <a:xfrm>
            <a:off x="1572222" y="2563397"/>
            <a:ext cx="4115466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rgbClr val="1C304E"/>
                </a:solidFill>
                <a:latin typeface="Aptos"/>
              </a:rPr>
              <a:t>Use the findings to guide descriptor writing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E30E431C-0F37-DF9D-F6F0-8287A095A351}"/>
              </a:ext>
            </a:extLst>
          </p:cNvPr>
          <p:cNvSpPr txBox="1"/>
          <p:nvPr/>
        </p:nvSpPr>
        <p:spPr>
          <a:xfrm>
            <a:off x="5682344" y="3949308"/>
            <a:ext cx="6174970" cy="707886"/>
          </a:xfrm>
          <a:prstGeom prst="rect">
            <a:avLst/>
          </a:prstGeom>
          <a:solidFill>
            <a:srgbClr val="FDF0E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 anchor="t">
            <a:spAutoFit/>
          </a:bodyPr>
          <a:lstStyle/>
          <a:p>
            <a:r>
              <a:rPr lang="en-GB" sz="2000" noProof="0" dirty="0">
                <a:solidFill>
                  <a:srgbClr val="2D3138"/>
                </a:solidFill>
                <a:latin typeface="Aptos"/>
              </a:rPr>
              <a:t>Continue calibration, moderation, standardisation and professional dialogue</a:t>
            </a:r>
            <a:endParaRPr lang="en-GB" sz="2000" b="0" noProof="0" dirty="0">
              <a:solidFill>
                <a:srgbClr val="2D3138"/>
              </a:solidFill>
              <a:latin typeface="Aptos"/>
            </a:endParaRPr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DF71014E-151C-02E3-E34D-6148C1C31AAC}"/>
              </a:ext>
            </a:extLst>
          </p:cNvPr>
          <p:cNvSpPr/>
          <p:nvPr/>
        </p:nvSpPr>
        <p:spPr>
          <a:xfrm>
            <a:off x="935185" y="5319855"/>
            <a:ext cx="548640" cy="548640"/>
          </a:xfrm>
          <a:prstGeom prst="roundRect">
            <a:avLst/>
          </a:prstGeom>
          <a:solidFill>
            <a:srgbClr val="2689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0457378E-9538-23FA-97B6-95F4E7ACBF6D}"/>
              </a:ext>
            </a:extLst>
          </p:cNvPr>
          <p:cNvSpPr txBox="1"/>
          <p:nvPr/>
        </p:nvSpPr>
        <p:spPr>
          <a:xfrm>
            <a:off x="1569551" y="5373785"/>
            <a:ext cx="4123682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rgbClr val="1C304E"/>
                </a:solidFill>
                <a:latin typeface="Aptos"/>
              </a:rPr>
              <a:t>Continue research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BA15474F-FFC0-0030-8822-917C34807467}"/>
              </a:ext>
            </a:extLst>
          </p:cNvPr>
          <p:cNvSpPr txBox="1"/>
          <p:nvPr/>
        </p:nvSpPr>
        <p:spPr>
          <a:xfrm>
            <a:off x="5682343" y="4993753"/>
            <a:ext cx="6174971" cy="1323439"/>
          </a:xfrm>
          <a:prstGeom prst="rect">
            <a:avLst/>
          </a:prstGeom>
          <a:solidFill>
            <a:srgbClr val="D5F4F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 anchor="t">
            <a:spAutoFit/>
          </a:bodyPr>
          <a:lstStyle/>
          <a:p>
            <a:pPr algn="l"/>
            <a:r>
              <a:rPr lang="en-GB" sz="2000" b="0" noProof="0" dirty="0">
                <a:solidFill>
                  <a:srgbClr val="2D3138"/>
                </a:solidFill>
                <a:latin typeface="Aptos"/>
              </a:rPr>
              <a:t>Examine how these expressions function in complete descriptors and authentic assessment contexts; investigate any causal relationship between difference in interpretation and difference in rating decisions</a:t>
            </a:r>
          </a:p>
        </p:txBody>
      </p:sp>
    </p:spTree>
    <p:extLst>
      <p:ext uri="{BB962C8B-B14F-4D97-AF65-F5344CB8AC3E}">
        <p14:creationId xmlns:p14="http://schemas.microsoft.com/office/powerpoint/2010/main" val="267053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 animBg="1"/>
      <p:bldP spid="7" grpId="0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6" grpId="0" animBg="1"/>
      <p:bldP spid="17" grpId="0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BEA13CDB-369C-D6BC-E540-E471FB6813C2}"/>
              </a:ext>
            </a:extLst>
          </p:cNvPr>
          <p:cNvSpPr txBox="1"/>
          <p:nvPr/>
        </p:nvSpPr>
        <p:spPr>
          <a:xfrm>
            <a:off x="838200" y="1712898"/>
            <a:ext cx="11170624" cy="440120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D0D0D"/>
                </a:solidFill>
                <a:latin typeface="-apple-system-body"/>
              </a:rPr>
              <a:t>Frequency expressions do not specify an exact numerical boundary because the language performance they describe does not have an exact numerical boundary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noProof="0" dirty="0">
              <a:solidFill>
                <a:srgbClr val="0D0D0D"/>
              </a:solidFill>
              <a:latin typeface="-apple-system-body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D0D0D"/>
                </a:solidFill>
                <a:latin typeface="-apple-system-body"/>
              </a:rPr>
              <a:t>A descriptor saying </a:t>
            </a:r>
            <a:r>
              <a:rPr lang="en-US" sz="2800" i="1" dirty="0">
                <a:solidFill>
                  <a:srgbClr val="0D0D0D"/>
                </a:solidFill>
                <a:latin typeface="-apple-system-body"/>
              </a:rPr>
              <a:t>“can usually perform this language task” </a:t>
            </a:r>
            <a:r>
              <a:rPr lang="en-US" sz="2800" dirty="0">
                <a:solidFill>
                  <a:srgbClr val="0D0D0D"/>
                </a:solidFill>
                <a:latin typeface="-apple-system-body"/>
              </a:rPr>
              <a:t>describes a </a:t>
            </a:r>
            <a:r>
              <a:rPr lang="en-US" sz="2800" b="1" dirty="0">
                <a:solidFill>
                  <a:schemeClr val="accent1"/>
                </a:solidFill>
                <a:latin typeface="-apple-system-body"/>
              </a:rPr>
              <a:t>pattern of performance</a:t>
            </a:r>
            <a:r>
              <a:rPr lang="en-US" sz="2800" dirty="0">
                <a:solidFill>
                  <a:srgbClr val="0D0D0D"/>
                </a:solidFill>
                <a:latin typeface="-apple-system-body"/>
              </a:rPr>
              <a:t>, not an exact number of cases in which someone can perform the task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D0D0D"/>
              </a:solidFill>
              <a:latin typeface="-apple-system-body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noProof="0" dirty="0">
                <a:solidFill>
                  <a:srgbClr val="0D0D0D"/>
                </a:solidFill>
                <a:latin typeface="-apple-system-body"/>
              </a:rPr>
              <a:t>Performance naturally varies across tasks, contexts, occasions and levels </a:t>
            </a:r>
            <a:r>
              <a:rPr lang="en-US" sz="2800" dirty="0">
                <a:solidFill>
                  <a:srgbClr val="0D0D0D"/>
                </a:solidFill>
                <a:latin typeface="-apple-system-body"/>
              </a:rPr>
              <a:t>of complexity</a:t>
            </a:r>
            <a:endParaRPr lang="en-GB" sz="2800" noProof="0" dirty="0">
              <a:solidFill>
                <a:srgbClr val="1C304E"/>
              </a:solidFill>
              <a:latin typeface="Aptos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9C9F4588-D9EF-FBB2-098E-1823053F447D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995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 final thought…</a:t>
            </a:r>
          </a:p>
        </p:txBody>
      </p:sp>
    </p:spTree>
    <p:extLst>
      <p:ext uri="{BB962C8B-B14F-4D97-AF65-F5344CB8AC3E}">
        <p14:creationId xmlns:p14="http://schemas.microsoft.com/office/powerpoint/2010/main" val="202680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BA46784B-75A5-2EAE-6CDD-B6C262FD6A67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304E"/>
          </a:solidFill>
          <a:ln w="190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7433F5D1-F0F3-632A-9D7B-1226AF51F08A}"/>
              </a:ext>
            </a:extLst>
          </p:cNvPr>
          <p:cNvSpPr/>
          <p:nvPr/>
        </p:nvSpPr>
        <p:spPr>
          <a:xfrm>
            <a:off x="2712966" y="2875530"/>
            <a:ext cx="6930189" cy="1299410"/>
          </a:xfrm>
          <a:prstGeom prst="roundRect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9D143DEE-A1FA-D8E0-F83C-D51D54CFFE2C}"/>
              </a:ext>
            </a:extLst>
          </p:cNvPr>
          <p:cNvSpPr txBox="1"/>
          <p:nvPr/>
        </p:nvSpPr>
        <p:spPr>
          <a:xfrm>
            <a:off x="2712966" y="3217459"/>
            <a:ext cx="6930189" cy="6155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t">
            <a:spAutoFit/>
          </a:bodyPr>
          <a:lstStyle/>
          <a:p>
            <a:pPr algn="ctr"/>
            <a:r>
              <a:rPr lang="nl-NL" sz="3400" b="1" dirty="0">
                <a:latin typeface="Aptos"/>
              </a:rPr>
              <a:t>“FUNCTIONAL VAGUENESS”</a:t>
            </a:r>
          </a:p>
        </p:txBody>
      </p:sp>
    </p:spTree>
    <p:extLst>
      <p:ext uri="{BB962C8B-B14F-4D97-AF65-F5344CB8AC3E}">
        <p14:creationId xmlns:p14="http://schemas.microsoft.com/office/powerpoint/2010/main" val="2183147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7CC29-1BE7-97A9-19E7-D43677D0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8022"/>
          </a:xfrm>
          <a:noFill/>
        </p:spPr>
        <p:txBody>
          <a:bodyPr>
            <a:normAutofit/>
          </a:bodyPr>
          <a:lstStyle/>
          <a:p>
            <a:r>
              <a:rPr lang="en-GB" b="1" noProof="0" dirty="0">
                <a:solidFill>
                  <a:srgbClr val="1C30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Full report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9F83451-29D0-1EFA-44C9-99DF52EA3CE4}"/>
              </a:ext>
            </a:extLst>
          </p:cNvPr>
          <p:cNvSpPr/>
          <p:nvPr/>
        </p:nvSpPr>
        <p:spPr>
          <a:xfrm>
            <a:off x="0" y="0"/>
            <a:ext cx="385894" cy="6858000"/>
          </a:xfrm>
          <a:prstGeom prst="rect">
            <a:avLst/>
          </a:prstGeom>
          <a:solidFill>
            <a:srgbClr val="1C3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B029C346-6B46-D167-CC08-915F7A082241}"/>
              </a:ext>
            </a:extLst>
          </p:cNvPr>
          <p:cNvSpPr txBox="1"/>
          <p:nvPr/>
        </p:nvSpPr>
        <p:spPr>
          <a:xfrm>
            <a:off x="1714494" y="5579745"/>
            <a:ext cx="8763001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GB" sz="2800" b="1" noProof="0" dirty="0">
                <a:solidFill>
                  <a:srgbClr val="C00000"/>
                </a:solidFill>
                <a:latin typeface="Aptos"/>
              </a:rPr>
              <a:t>Thank you for your attention!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8DB52BE-A05D-C22F-7996-59AC1AB5248B}"/>
              </a:ext>
            </a:extLst>
          </p:cNvPr>
          <p:cNvSpPr txBox="1"/>
          <p:nvPr/>
        </p:nvSpPr>
        <p:spPr>
          <a:xfrm>
            <a:off x="1341078" y="4846319"/>
            <a:ext cx="9563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0r click here: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Interpreting Frequency Expressions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8577C27-D155-CC3D-A21F-8FBEDAECC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796" y="1373148"/>
            <a:ext cx="2574408" cy="333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1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2596</TotalTime>
  <Words>1037</Words>
  <Application>Microsoft Office PowerPoint</Application>
  <PresentationFormat>Breedbeeld</PresentationFormat>
  <Paragraphs>168</Paragraphs>
  <Slides>19</Slides>
  <Notes>18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6" baseType="lpstr">
      <vt:lpstr>-apple-system-body</vt:lpstr>
      <vt:lpstr>Aptos</vt:lpstr>
      <vt:lpstr>Arial</vt:lpstr>
      <vt:lpstr>Arial Narrow</vt:lpstr>
      <vt:lpstr>Calibri</vt:lpstr>
      <vt:lpstr>Calibri Light</vt:lpstr>
      <vt:lpstr>Kantoorthema</vt:lpstr>
      <vt:lpstr>How often is “sometimes”?</vt:lpstr>
      <vt:lpstr>The motivation</vt:lpstr>
      <vt:lpstr>The survey</vt:lpstr>
      <vt:lpstr>The study</vt:lpstr>
      <vt:lpstr>79 Respondents</vt:lpstr>
      <vt:lpstr>PowerPoint-presentatie</vt:lpstr>
      <vt:lpstr>The results</vt:lpstr>
      <vt:lpstr>Interpretation differences</vt:lpstr>
      <vt:lpstr>Emerging patterns - 1</vt:lpstr>
      <vt:lpstr>Emerging patterns - 2</vt:lpstr>
      <vt:lpstr>Emerging patterns - 3</vt:lpstr>
      <vt:lpstr>PowerPoint-presentatie</vt:lpstr>
      <vt:lpstr>Do testers/raters interpret the expressions differently?</vt:lpstr>
      <vt:lpstr>Main findings</vt:lpstr>
      <vt:lpstr>Key take-away</vt:lpstr>
      <vt:lpstr>What does it mean for BILC?</vt:lpstr>
      <vt:lpstr>PowerPoint-presentatie</vt:lpstr>
      <vt:lpstr>PowerPoint-presentatie</vt:lpstr>
      <vt:lpstr>Full report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often is sometimes</dc:title>
  <dc:creator>Gerard Seinhorst</dc:creator>
  <cp:lastModifiedBy>Gerard Seinhorst</cp:lastModifiedBy>
  <cp:revision>48</cp:revision>
  <dcterms:created xsi:type="dcterms:W3CDTF">2026-07-21T10:52:20Z</dcterms:created>
  <dcterms:modified xsi:type="dcterms:W3CDTF">2026-09-02T22:02:38Z</dcterms:modified>
</cp:coreProperties>
</file>