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7" r:id="rId9"/>
    <p:sldId id="268" r:id="rId10"/>
    <p:sldId id="274" r:id="rId11"/>
    <p:sldId id="263" r:id="rId12"/>
    <p:sldId id="270" r:id="rId13"/>
    <p:sldId id="276" r:id="rId14"/>
    <p:sldId id="272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6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02653-95DC-4126-9407-3E8A449C388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17A32-F6A2-4A0C-B32F-B194B1AD5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18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367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2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280160"/>
            <a:ext cx="8878136" cy="47243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</a:defRPr>
            </a:pPr>
            <a:r>
              <a:rPr dirty="0"/>
              <a:t>Listening Assessment from the Perspective of</a:t>
            </a:r>
            <a:br>
              <a:rPr dirty="0"/>
            </a:br>
            <a:r>
              <a:rPr dirty="0"/>
              <a:t>Computer-Assisted Language </a:t>
            </a:r>
            <a:r>
              <a:rPr dirty="0" smtClean="0"/>
              <a:t>Testing</a:t>
            </a:r>
            <a:r>
              <a:rPr lang="en-US" dirty="0" smtClean="0"/>
              <a:t>:</a:t>
            </a:r>
          </a:p>
          <a:p>
            <a:pPr>
              <a:defRPr sz="3100" b="1">
                <a:solidFill>
                  <a:srgbClr val="FFFFFF"/>
                </a:solidFill>
              </a:defRPr>
            </a:pPr>
            <a:r>
              <a:rPr lang="en-US" sz="2000" i="1" dirty="0"/>
              <a:t>Opportunities, Challenges and Best Practices</a:t>
            </a:r>
          </a:p>
          <a:p>
            <a:pPr>
              <a:defRPr sz="3100" b="1">
                <a:solidFill>
                  <a:srgbClr val="FFFFFF"/>
                </a:solidFill>
              </a:defRPr>
            </a:pPr>
            <a:endParaRPr lang="en-US" dirty="0" smtClean="0"/>
          </a:p>
          <a:p>
            <a:pPr>
              <a:defRPr sz="3100" b="1">
                <a:solidFill>
                  <a:srgbClr val="FFFFFF"/>
                </a:solidFill>
              </a:defRPr>
            </a:pPr>
            <a:endParaRPr lang="en-US" dirty="0"/>
          </a:p>
          <a:p>
            <a:pPr>
              <a:defRPr sz="3100" b="1">
                <a:solidFill>
                  <a:srgbClr val="FFFFFF"/>
                </a:solidFill>
              </a:defRPr>
            </a:pPr>
            <a:r>
              <a:rPr lang="en-US" dirty="0"/>
              <a:t>NATO BILC </a:t>
            </a:r>
            <a:r>
              <a:rPr lang="en-US" dirty="0" smtClean="0"/>
              <a:t>STANAG 6001 Testing Workshop</a:t>
            </a:r>
            <a:endParaRPr lang="en-US" dirty="0"/>
          </a:p>
          <a:p>
            <a:pPr>
              <a:defRPr sz="3100" b="1">
                <a:solidFill>
                  <a:srgbClr val="FFFFFF"/>
                </a:solidFill>
              </a:defRPr>
            </a:pPr>
            <a:r>
              <a:rPr lang="en-US" dirty="0" smtClean="0"/>
              <a:t>1-4 September 2026 Sarajevo</a:t>
            </a:r>
            <a:r>
              <a:rPr lang="en-US" dirty="0"/>
              <a:t>, </a:t>
            </a:r>
            <a:r>
              <a:rPr lang="en-US" dirty="0" smtClean="0"/>
              <a:t>Bosnia - Herzegovina </a:t>
            </a:r>
            <a:endParaRPr lang="en-US" dirty="0"/>
          </a:p>
          <a:p>
            <a:pPr>
              <a:defRPr sz="3100" b="1">
                <a:solidFill>
                  <a:srgbClr val="FFFFFF"/>
                </a:solidFill>
              </a:defRPr>
            </a:pPr>
            <a:endParaRPr dirty="0"/>
          </a:p>
          <a:p>
            <a:pPr>
              <a:spcBef>
                <a:spcPts val="3000"/>
              </a:spcBef>
              <a:defRPr sz="1400">
                <a:solidFill>
                  <a:srgbClr val="FFFFFF"/>
                </a:solidFill>
              </a:defRPr>
            </a:pPr>
            <a:r>
              <a:rPr sz="2000" i="1" dirty="0" smtClean="0"/>
              <a:t>Tamar </a:t>
            </a:r>
            <a:r>
              <a:rPr sz="2000" i="1" dirty="0" err="1"/>
              <a:t>Shavlakadze</a:t>
            </a:r>
            <a:r>
              <a:rPr sz="2000" i="1" dirty="0"/>
              <a:t> </a:t>
            </a:r>
            <a:r>
              <a:rPr lang="en-US" sz="2000" i="1" smtClean="0"/>
              <a:t>/ </a:t>
            </a:r>
            <a:r>
              <a:rPr sz="2000" i="1" smtClean="0"/>
              <a:t>Foreign </a:t>
            </a:r>
            <a:r>
              <a:rPr sz="2000" i="1" dirty="0"/>
              <a:t>Language Testing Division</a:t>
            </a:r>
            <a:br>
              <a:rPr sz="2000" i="1" dirty="0"/>
            </a:br>
            <a:r>
              <a:rPr sz="2000" i="1" dirty="0"/>
              <a:t>Training and Military Education Command, Ministry of </a:t>
            </a:r>
            <a:r>
              <a:rPr sz="2000" i="1" dirty="0" err="1"/>
              <a:t>Defence</a:t>
            </a:r>
            <a:r>
              <a:rPr sz="2000" i="1" dirty="0"/>
              <a:t> of Georgia</a:t>
            </a:r>
            <a:r>
              <a:rPr lang="en-US" sz="2000" i="1" dirty="0"/>
              <a:t> </a:t>
            </a:r>
            <a:r>
              <a:rPr lang="en-US" sz="2000" i="1" dirty="0" smtClean="0"/>
              <a:t> </a:t>
            </a:r>
            <a:endParaRPr sz="20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232467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2"/>
                </a:solidFill>
              </a:defRPr>
            </a:pPr>
            <a:r>
              <a:rPr dirty="0" smtClean="0"/>
              <a:t>Our </a:t>
            </a:r>
            <a:r>
              <a:rPr dirty="0"/>
              <a:t>CALT Story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078992"/>
            <a:ext cx="10789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6691"/>
                </a:solidFill>
              </a:defRPr>
            </a:pPr>
            <a:r>
              <a:t>From rationale to ongoing validation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1242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100">
                <a:solidFill>
                  <a:srgbClr val="232A30"/>
                </a:solidFill>
              </a:defRPr>
            </a:pPr>
            <a:r>
              <a:t>• Why we moved to CALT</a:t>
            </a:r>
          </a:p>
          <a:p>
            <a:pPr>
              <a:spcAft>
                <a:spcPts val="1300"/>
              </a:spcAft>
              <a:defRPr sz="2100">
                <a:solidFill>
                  <a:srgbClr val="232A30"/>
                </a:solidFill>
              </a:defRPr>
            </a:pPr>
            <a:r>
              <a:t>• How we developed and piloted the programme</a:t>
            </a:r>
          </a:p>
          <a:p>
            <a:pPr>
              <a:spcAft>
                <a:spcPts val="1300"/>
              </a:spcAft>
              <a:defRPr sz="2100">
                <a:solidFill>
                  <a:srgbClr val="232A30"/>
                </a:solidFill>
              </a:defRPr>
            </a:pPr>
            <a:r>
              <a:t>• What worked — and what did not</a:t>
            </a:r>
          </a:p>
          <a:p>
            <a:pPr>
              <a:spcAft>
                <a:spcPts val="1300"/>
              </a:spcAft>
              <a:defRPr sz="2100">
                <a:solidFill>
                  <a:srgbClr val="232A30"/>
                </a:solidFill>
              </a:defRPr>
            </a:pPr>
            <a:r>
              <a:t>• Listening assessment in the new environment</a:t>
            </a:r>
          </a:p>
          <a:p>
            <a:pPr>
              <a:spcAft>
                <a:spcPts val="1300"/>
              </a:spcAft>
              <a:defRPr sz="2100">
                <a:solidFill>
                  <a:srgbClr val="232A30"/>
                </a:solidFill>
              </a:defRPr>
            </a:pPr>
            <a:r>
              <a:t>• What comes next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2B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75720" y="662940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2"/>
                </a:solidFill>
              </a:defRPr>
            </a:pPr>
            <a:r>
              <a:t>Why Move to CALT?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292608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B1632D"/>
                </a:solidFill>
              </a:defRPr>
            </a:pPr>
            <a:r>
              <a:t>~900</a:t>
            </a:r>
          </a:p>
          <a:p>
            <a:pPr>
              <a:defRPr sz="1700">
                <a:solidFill>
                  <a:srgbClr val="232A30"/>
                </a:solidFill>
              </a:defRPr>
            </a:pPr>
            <a:r>
              <a:t>candidates per year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94760" y="1417320"/>
            <a:ext cx="7406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32A30"/>
                </a:solidFill>
              </a:defRPr>
            </a:pPr>
            <a:r>
              <a:t>• High-stakes testing for promotion, study abroad and international positions</a:t>
            </a:r>
          </a:p>
          <a:p>
            <a:pPr>
              <a:spcAft>
                <a:spcPts val="1300"/>
              </a:spcAft>
              <a:defRPr sz="1900">
                <a:solidFill>
                  <a:srgbClr val="232A30"/>
                </a:solidFill>
              </a:defRPr>
            </a:pPr>
            <a:r>
              <a:t>• Traditional listening rooms can introduce variation: acoustics, noise and distraction</a:t>
            </a:r>
          </a:p>
          <a:p>
            <a:pPr>
              <a:spcAft>
                <a:spcPts val="1300"/>
              </a:spcAft>
              <a:defRPr sz="1900">
                <a:solidFill>
                  <a:srgbClr val="232A30"/>
                </a:solidFill>
              </a:defRPr>
            </a:pPr>
            <a:r>
              <a:t>• Aim: a more efficient, standardised, fair and evidence-based STANAG 6001 testing system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2B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75720" y="662940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2"/>
                </a:solidFill>
              </a:defRPr>
            </a:pPr>
            <a:r>
              <a:rPr dirty="0"/>
              <a:t>From Paper to CALT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078992"/>
            <a:ext cx="457926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6691"/>
                </a:solidFill>
              </a:defRPr>
            </a:pPr>
            <a:r>
              <a:rPr sz="1600" b="1" dirty="0"/>
              <a:t>The goal was not simply to </a:t>
            </a:r>
            <a:r>
              <a:rPr sz="1600" b="1" dirty="0" err="1"/>
              <a:t>digitalise</a:t>
            </a:r>
            <a:r>
              <a:rPr sz="1600" b="1" dirty="0"/>
              <a:t> an existing test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554480"/>
            <a:ext cx="10332720" cy="1828800"/>
          </a:xfrm>
          <a:prstGeom prst="roundRect">
            <a:avLst/>
          </a:prstGeom>
          <a:solidFill>
            <a:srgbClr val="F1F5F8"/>
          </a:solidFill>
          <a:ln>
            <a:solidFill>
              <a:srgbClr val="D5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702510" y="1874519"/>
            <a:ext cx="875650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82B42"/>
                </a:solidFill>
              </a:defRPr>
            </a:pPr>
            <a:r>
              <a:rPr dirty="0"/>
              <a:t>How can we transfer STANAG 6001 testing to a digital environment </a:t>
            </a:r>
            <a:endParaRPr lang="en-US" dirty="0"/>
          </a:p>
          <a:p>
            <a:pPr algn="ctr">
              <a:defRPr sz="2400" b="1">
                <a:solidFill>
                  <a:srgbClr val="182B42"/>
                </a:solidFill>
              </a:defRPr>
            </a:pPr>
            <a:r>
              <a:rPr dirty="0"/>
              <a:t>without changing the construct we intend to assess?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3886200"/>
            <a:ext cx="97840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32A30"/>
                </a:solidFill>
              </a:defRPr>
            </a:pPr>
            <a:r>
              <a:rPr dirty="0"/>
              <a:t>• Close cooperation between testers and software developers</a:t>
            </a:r>
          </a:p>
          <a:p>
            <a:pPr>
              <a:spcAft>
                <a:spcPts val="1300"/>
              </a:spcAft>
              <a:defRPr sz="1800">
                <a:solidFill>
                  <a:srgbClr val="232A30"/>
                </a:solidFill>
              </a:defRPr>
            </a:pPr>
            <a:r>
              <a:rPr dirty="0"/>
              <a:t>• Test format, administration, scoring and required system functions defined together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2B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75720" y="662940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2"/>
                </a:solidFill>
              </a:defRPr>
            </a:pPr>
            <a:r>
              <a:t>CALT Development 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078992"/>
            <a:ext cx="10789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6691"/>
                </a:solidFill>
              </a:defRPr>
            </a:pPr>
            <a:r>
              <a:t>Nine stages — but not a completely linear process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7463" y="1508760"/>
            <a:ext cx="201168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376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8903" y="173736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82B42"/>
                </a:solidFill>
              </a:defRPr>
            </a:pPr>
            <a:r>
              <a:t>1. Needs</a:t>
            </a:r>
            <a:br/>
            <a:r>
              <a:t>Analysis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13735" y="1508760"/>
            <a:ext cx="201168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376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005175" y="173736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82B42"/>
                </a:solidFill>
              </a:defRPr>
            </a:pPr>
            <a:r>
              <a:t>2. Conceptualisation</a:t>
            </a:r>
            <a:br/>
            <a:r>
              <a:t>&amp; Planning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90007" y="1508760"/>
            <a:ext cx="201168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376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181447" y="173736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82B42"/>
                </a:solidFill>
              </a:defRPr>
            </a:pPr>
            <a:r>
              <a:t>3. Programme</a:t>
            </a:r>
            <a:br/>
            <a:r>
              <a:t>Development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6279" y="1508760"/>
            <a:ext cx="201168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376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57719" y="173736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82B42"/>
                </a:solidFill>
              </a:defRPr>
            </a:pPr>
            <a:r>
              <a:t>4. Internal</a:t>
            </a:r>
            <a:br/>
            <a:r>
              <a:t>Testing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442551" y="1508760"/>
            <a:ext cx="2011680" cy="1143000"/>
          </a:xfrm>
          <a:prstGeom prst="roundRect">
            <a:avLst/>
          </a:prstGeom>
          <a:solidFill>
            <a:srgbClr val="D5E0E9"/>
          </a:solidFill>
          <a:ln>
            <a:solidFill>
              <a:srgbClr val="376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533991" y="1737360"/>
            <a:ext cx="1828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82B42"/>
                </a:solidFill>
              </a:defRPr>
            </a:pPr>
            <a:r>
              <a:t>5. Piloting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85519" y="3520440"/>
            <a:ext cx="2331720" cy="1143000"/>
          </a:xfrm>
          <a:prstGeom prst="roundRect">
            <a:avLst/>
          </a:prstGeom>
          <a:solidFill>
            <a:srgbClr val="D5E0E9"/>
          </a:solidFill>
          <a:ln>
            <a:solidFill>
              <a:srgbClr val="376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76959" y="3749039"/>
            <a:ext cx="2148839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82B42"/>
                </a:solidFill>
              </a:defRPr>
            </a:pPr>
            <a:r>
              <a:t>6. Feedback &amp;</a:t>
            </a:r>
            <a:br/>
            <a:r>
              <a:t>Evidence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81831" y="3520440"/>
            <a:ext cx="2331720" cy="1143000"/>
          </a:xfrm>
          <a:prstGeom prst="roundRect">
            <a:avLst/>
          </a:prstGeom>
          <a:solidFill>
            <a:srgbClr val="D5E0E9"/>
          </a:solidFill>
          <a:ln>
            <a:solidFill>
              <a:srgbClr val="376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773271" y="3749039"/>
            <a:ext cx="2148839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82B42"/>
                </a:solidFill>
              </a:defRPr>
            </a:pPr>
            <a:r>
              <a:t>7. Revision &amp;</a:t>
            </a:r>
            <a:br/>
            <a:r>
              <a:t>Improvement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8143" y="3520440"/>
            <a:ext cx="233172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376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269583" y="3749039"/>
            <a:ext cx="2148839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82B42"/>
                </a:solidFill>
              </a:defRPr>
            </a:pPr>
            <a:r>
              <a:t>8. Implementation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74455" y="3520440"/>
            <a:ext cx="2331720" cy="1143000"/>
          </a:xfrm>
          <a:prstGeom prst="roundRect">
            <a:avLst/>
          </a:prstGeom>
          <a:solidFill>
            <a:srgbClr val="F1F5F8"/>
          </a:solidFill>
          <a:ln>
            <a:solidFill>
              <a:srgbClr val="376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741073" y="3749039"/>
            <a:ext cx="219848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82B42"/>
                </a:solidFill>
              </a:defRPr>
            </a:pPr>
            <a:r>
              <a:rPr dirty="0"/>
              <a:t>9. Ongoing</a:t>
            </a:r>
            <a:br>
              <a:rPr dirty="0"/>
            </a:br>
            <a:r>
              <a:rPr dirty="0" smtClean="0"/>
              <a:t>Monitoring</a:t>
            </a:r>
            <a:r>
              <a:rPr lang="en-US" dirty="0"/>
              <a:t> </a:t>
            </a:r>
            <a:r>
              <a:rPr lang="en-US" dirty="0" smtClean="0"/>
              <a:t>&amp;Development</a:t>
            </a:r>
            <a:endParaRPr dirty="0"/>
          </a:p>
        </p:txBody>
      </p:sp>
      <p:sp>
        <p:nvSpPr>
          <p:cNvPr id="22" name="Rectangle 2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2B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475720" y="662940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2"/>
                </a:solidFill>
              </a:defRPr>
            </a:pPr>
            <a:r>
              <a:t>Piloting: Where We Learned Most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B1632D"/>
                </a:solidFill>
              </a:defRPr>
            </a:pPr>
            <a:r>
              <a:t>“We did not expect the process to be flawless — and it was not!”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33172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32A30"/>
                </a:solidFill>
              </a:defRPr>
            </a:pPr>
            <a:r>
              <a:t>• Large-scale piloting under realistic testing conditions</a:t>
            </a:r>
          </a:p>
          <a:p>
            <a:pPr>
              <a:spcAft>
                <a:spcPts val="1300"/>
              </a:spcAft>
              <a:defRPr sz="1900">
                <a:solidFill>
                  <a:srgbClr val="232A30"/>
                </a:solidFill>
              </a:defRPr>
            </a:pPr>
            <a:r>
              <a:t>• Technical and usability issues became visible</a:t>
            </a:r>
          </a:p>
          <a:p>
            <a:pPr>
              <a:spcAft>
                <a:spcPts val="1300"/>
              </a:spcAft>
              <a:defRPr sz="1900">
                <a:solidFill>
                  <a:srgbClr val="232A30"/>
                </a:solidFill>
              </a:defRPr>
            </a:pPr>
            <a:r>
              <a:t>• Test-taker feedback provided evidence for revision</a:t>
            </a:r>
          </a:p>
          <a:p>
            <a:pPr>
              <a:spcAft>
                <a:spcPts val="1300"/>
              </a:spcAft>
              <a:defRPr sz="1900">
                <a:solidFill>
                  <a:srgbClr val="232A30"/>
                </a:solidFill>
              </a:defRPr>
            </a:pPr>
            <a:r>
              <a:t>• Piloting became part of the development cycle — not the final confirmation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2B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75720" y="662940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84048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2"/>
                </a:solidFill>
              </a:defRPr>
            </a:pPr>
            <a:r>
              <a:t>Test Administration Workflow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0058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6691"/>
                </a:solidFill>
              </a:defRPr>
            </a:pPr>
            <a:r>
              <a:t>From administrator access to scheduling the session</a:t>
            </a:r>
          </a:p>
        </p:txBody>
      </p:sp>
      <p:pic>
        <p:nvPicPr>
          <p:cNvPr id="4" name="Picture 3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25880"/>
            <a:ext cx="5257800" cy="2057400"/>
          </a:xfrm>
          <a:prstGeom prst="rect">
            <a:avLst/>
          </a:prstGeom>
        </p:spPr>
      </p:pic>
      <p:pic>
        <p:nvPicPr>
          <p:cNvPr id="8" name="Picture 7" descr="slide-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4224528"/>
            <a:ext cx="5257800" cy="20574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2B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475720" y="662940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10</a:t>
            </a:r>
          </a:p>
        </p:txBody>
      </p:sp>
      <p:pic>
        <p:nvPicPr>
          <p:cNvPr id="14" name="Picture 13" descr="slide-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0" y="1372524"/>
            <a:ext cx="5394960" cy="224028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263640" y="3602182"/>
            <a:ext cx="59283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232A30"/>
                </a:solidFill>
              </a:defRPr>
            </a:pPr>
            <a:r>
              <a:rPr lang="en-US" dirty="0"/>
              <a:t>• Capacity: up to 40 candidates at a time.</a:t>
            </a:r>
          </a:p>
          <a:p>
            <a:pPr>
              <a:spcAft>
                <a:spcPts val="1200"/>
              </a:spcAft>
              <a:defRPr sz="1600">
                <a:solidFill>
                  <a:srgbClr val="232A30"/>
                </a:solidFill>
              </a:defRPr>
            </a:pPr>
            <a:r>
              <a:rPr lang="en-US" dirty="0" smtClean="0"/>
              <a:t>• Reports </a:t>
            </a:r>
            <a:r>
              <a:rPr lang="en-US" dirty="0"/>
              <a:t>can be downloaded for record keeping.</a:t>
            </a:r>
          </a:p>
          <a:p>
            <a:pPr>
              <a:spcAft>
                <a:spcPts val="1200"/>
              </a:spcAft>
              <a:defRPr sz="1600">
                <a:solidFill>
                  <a:srgbClr val="232A30"/>
                </a:solidFill>
              </a:defRPr>
            </a:pPr>
            <a:r>
              <a:rPr lang="en-US" dirty="0"/>
              <a:t>• If testing is interrupted, candidate work is automatically saved so the test can </a:t>
            </a:r>
            <a:r>
              <a:rPr lang="en-US" dirty="0" smtClean="0"/>
              <a:t>resume from </a:t>
            </a:r>
            <a:r>
              <a:rPr lang="en-US" sz="1600" dirty="0"/>
              <a:t>the point where it was interrupted.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97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84048"/>
            <a:ext cx="9693359" cy="10002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2"/>
                </a:solidFill>
              </a:defRPr>
            </a:pPr>
            <a:r>
              <a:rPr dirty="0"/>
              <a:t>Listening </a:t>
            </a:r>
            <a:r>
              <a:rPr lang="en-US" dirty="0" smtClean="0"/>
              <a:t>Assessment in Practice</a:t>
            </a:r>
          </a:p>
          <a:p>
            <a:pPr>
              <a:defRPr sz="2700" b="1">
                <a:solidFill>
                  <a:srgbClr val="182B42"/>
                </a:solidFill>
              </a:defRPr>
            </a:pPr>
            <a:r>
              <a:rPr lang="en-US" sz="1600" dirty="0"/>
              <a:t>Each format involves trade-offs: our priority is to balance practicality, construct representation and authenticity.</a:t>
            </a:r>
          </a:p>
          <a:p>
            <a:pPr>
              <a:defRPr sz="2700" b="1">
                <a:solidFill>
                  <a:srgbClr val="182B42"/>
                </a:solidFill>
              </a:defRPr>
            </a:pPr>
            <a:endParaRPr sz="1600" dirty="0"/>
          </a:p>
        </p:txBody>
      </p:sp>
      <p:sp>
        <p:nvSpPr>
          <p:cNvPr id="3" name="Rounded Rectangle 2"/>
          <p:cNvSpPr/>
          <p:nvPr/>
        </p:nvSpPr>
        <p:spPr>
          <a:xfrm>
            <a:off x="731520" y="1508760"/>
            <a:ext cx="5166360" cy="4251960"/>
          </a:xfrm>
          <a:prstGeom prst="roundRect">
            <a:avLst/>
          </a:prstGeom>
          <a:solidFill>
            <a:srgbClr val="F1F5F8"/>
          </a:solidFill>
          <a:ln>
            <a:solidFill>
              <a:srgbClr val="D5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51560" y="1783080"/>
            <a:ext cx="4526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182B42"/>
                </a:solidFill>
              </a:defRPr>
            </a:pPr>
            <a:r>
              <a:t>Bi-level 1 &amp;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2514600"/>
            <a:ext cx="438912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  <a:defRPr sz="1700">
                <a:solidFill>
                  <a:srgbClr val="232A30"/>
                </a:solidFill>
              </a:defRPr>
            </a:pPr>
            <a:r>
              <a:rPr dirty="0" smtClean="0"/>
              <a:t>15</a:t>
            </a:r>
            <a:r>
              <a:rPr lang="en-US" dirty="0" smtClean="0"/>
              <a:t> Level 1</a:t>
            </a:r>
            <a:r>
              <a:rPr dirty="0" smtClean="0"/>
              <a:t> items</a:t>
            </a:r>
            <a:r>
              <a:rPr lang="en-US" dirty="0" smtClean="0"/>
              <a:t> / 15 Level 2 items</a:t>
            </a:r>
            <a:r>
              <a:rPr dirty="0" smtClean="0"/>
              <a:t> </a:t>
            </a:r>
            <a:endParaRPr dirty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  <a:defRPr sz="1700">
                <a:solidFill>
                  <a:srgbClr val="232A30"/>
                </a:solidFill>
              </a:defRPr>
            </a:pPr>
            <a:r>
              <a:rPr dirty="0" smtClean="0"/>
              <a:t> </a:t>
            </a:r>
            <a:r>
              <a:rPr dirty="0"/>
              <a:t>Approx. 45 </a:t>
            </a:r>
            <a:r>
              <a:rPr dirty="0" smtClean="0"/>
              <a:t>minutes</a:t>
            </a:r>
            <a:endParaRPr lang="en-US" dirty="0" smtClean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  <a:defRPr sz="1700">
                <a:solidFill>
                  <a:srgbClr val="232A30"/>
                </a:solidFill>
              </a:defRPr>
            </a:pPr>
            <a:r>
              <a:rPr lang="en-US" dirty="0" smtClean="0"/>
              <a:t>MCQ Items (3 options)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  <a:defRPr sz="1700">
                <a:solidFill>
                  <a:srgbClr val="232A30"/>
                </a:solidFill>
              </a:defRPr>
            </a:pPr>
            <a:r>
              <a:rPr lang="en-US" dirty="0" smtClean="0"/>
              <a:t>Authentic Level 2 recordings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263640" y="1508760"/>
            <a:ext cx="5166360" cy="4251960"/>
          </a:xfrm>
          <a:prstGeom prst="roundRect">
            <a:avLst/>
          </a:prstGeom>
          <a:solidFill>
            <a:srgbClr val="F1F5F8"/>
          </a:solidFill>
          <a:ln>
            <a:solidFill>
              <a:srgbClr val="D5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79" y="1783080"/>
            <a:ext cx="4526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182B42"/>
                </a:solidFill>
              </a:defRPr>
            </a:pPr>
            <a:r>
              <a:t>Bi-level 2 &amp;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20840" y="2514600"/>
            <a:ext cx="438912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  <a:defRPr sz="1700">
                <a:solidFill>
                  <a:srgbClr val="232A30"/>
                </a:solidFill>
              </a:defRPr>
            </a:pPr>
            <a:r>
              <a:rPr dirty="0" smtClean="0"/>
              <a:t>15 </a:t>
            </a:r>
            <a:r>
              <a:rPr lang="en-US" dirty="0"/>
              <a:t>L</a:t>
            </a:r>
            <a:r>
              <a:rPr lang="en-US" dirty="0" smtClean="0"/>
              <a:t>evel 2 </a:t>
            </a:r>
            <a:r>
              <a:rPr dirty="0" smtClean="0"/>
              <a:t>items</a:t>
            </a:r>
            <a:r>
              <a:rPr lang="en-US" dirty="0" smtClean="0"/>
              <a:t> / 15 </a:t>
            </a:r>
            <a:r>
              <a:rPr lang="en-US" dirty="0"/>
              <a:t>L</a:t>
            </a:r>
            <a:r>
              <a:rPr lang="en-US" dirty="0" smtClean="0"/>
              <a:t>evel 3 items</a:t>
            </a:r>
            <a:endParaRPr dirty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  <a:defRPr sz="1700">
                <a:solidFill>
                  <a:srgbClr val="232A30"/>
                </a:solidFill>
              </a:defRPr>
            </a:pPr>
            <a:r>
              <a:rPr dirty="0" smtClean="0"/>
              <a:t>Approx</a:t>
            </a:r>
            <a:r>
              <a:rPr dirty="0"/>
              <a:t>. 90 </a:t>
            </a:r>
            <a:r>
              <a:rPr dirty="0" smtClean="0"/>
              <a:t>minutes</a:t>
            </a:r>
            <a:endParaRPr lang="en-US" dirty="0" smtClean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  <a:defRPr sz="1700">
                <a:solidFill>
                  <a:srgbClr val="232A30"/>
                </a:solidFill>
              </a:defRPr>
            </a:pPr>
            <a:r>
              <a:rPr lang="en-US" dirty="0" smtClean="0"/>
              <a:t>MCQ Items (3 options)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§"/>
              <a:defRPr sz="1700">
                <a:solidFill>
                  <a:srgbClr val="232A30"/>
                </a:solidFill>
              </a:defRPr>
            </a:pPr>
            <a:r>
              <a:rPr lang="en-US" dirty="0" smtClean="0"/>
              <a:t>Authentic level 3 recordings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2B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475720" y="662940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84048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2"/>
                </a:solidFill>
              </a:defRPr>
            </a:pPr>
            <a:r>
              <a:t>Candidate Listening Interface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0058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6691"/>
                </a:solidFill>
              </a:defRPr>
            </a:pPr>
            <a:r>
              <a:t>A controlled individual listening environment</a:t>
            </a:r>
          </a:p>
        </p:txBody>
      </p:sp>
      <p:pic>
        <p:nvPicPr>
          <p:cNvPr id="4" name="Picture 3" descr="slid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6" y="1324947"/>
            <a:ext cx="7959012" cy="52064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26679" y="1508760"/>
            <a:ext cx="374903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232A30"/>
                </a:solidFill>
              </a:defRPr>
            </a:pPr>
            <a:r>
              <a:rPr dirty="0"/>
              <a:t>• Candidates can review the answer options before listening.</a:t>
            </a:r>
          </a:p>
          <a:p>
            <a:pPr>
              <a:spcAft>
                <a:spcPts val="1200"/>
              </a:spcAft>
              <a:defRPr sz="1600">
                <a:solidFill>
                  <a:srgbClr val="232A30"/>
                </a:solidFill>
              </a:defRPr>
            </a:pPr>
            <a:r>
              <a:rPr dirty="0"/>
              <a:t>• At present, they can choose to listen once or replay the recording</a:t>
            </a:r>
            <a:r>
              <a:rPr dirty="0" smtClean="0"/>
              <a:t>.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2B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75720" y="662940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74" y="277857"/>
            <a:ext cx="11895851" cy="63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85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2"/>
                </a:solidFill>
              </a:defRPr>
            </a:pPr>
            <a:r>
              <a:t>What CALT Offers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417320"/>
            <a:ext cx="5257800" cy="4526280"/>
          </a:xfrm>
          <a:prstGeom prst="roundRect">
            <a:avLst/>
          </a:prstGeom>
          <a:solidFill>
            <a:srgbClr val="F1F5F8"/>
          </a:solidFill>
          <a:ln>
            <a:solidFill>
              <a:srgbClr val="D5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169164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82B42"/>
                </a:solidFill>
              </a:defRPr>
            </a:pPr>
            <a:r>
              <a:t>Candidate perspective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2286460"/>
            <a:ext cx="4572000" cy="3270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v"/>
              <a:defRPr sz="2000">
                <a:solidFill>
                  <a:srgbClr val="232A30"/>
                </a:solidFill>
              </a:defRPr>
            </a:pPr>
            <a:r>
              <a:rPr lang="en-US" sz="1600" dirty="0">
                <a:solidFill>
                  <a:srgbClr val="232A30"/>
                </a:solidFill>
              </a:rPr>
              <a:t>The transition to CALT has particular significance for listening </a:t>
            </a:r>
            <a:r>
              <a:rPr lang="en-US" sz="1600" dirty="0" smtClean="0">
                <a:solidFill>
                  <a:srgbClr val="232A30"/>
                </a:solidFill>
              </a:rPr>
              <a:t>assessment </a:t>
            </a:r>
          </a:p>
          <a:p>
            <a:pPr>
              <a:spcAft>
                <a:spcPts val="1200"/>
              </a:spcAft>
              <a:defRPr sz="2000">
                <a:solidFill>
                  <a:srgbClr val="232A30"/>
                </a:solidFill>
              </a:defRPr>
            </a:pPr>
            <a:r>
              <a:rPr lang="en-US" sz="1600" dirty="0" smtClean="0"/>
              <a:t> </a:t>
            </a:r>
            <a:r>
              <a:rPr lang="en-US" sz="1600" dirty="0"/>
              <a:t>Individual headphones reduce acoustic interference and provide more consistent listening conditions.</a:t>
            </a:r>
          </a:p>
          <a:p>
            <a:pPr marL="285750" indent="-285750">
              <a:spcAft>
                <a:spcPts val="1300"/>
              </a:spcAft>
              <a:buFont typeface="Wingdings" panose="05000000000000000000" pitchFamily="2" charset="2"/>
              <a:buChar char="v"/>
              <a:defRPr sz="1600">
                <a:solidFill>
                  <a:srgbClr val="232A30"/>
                </a:solidFill>
              </a:defRPr>
            </a:pPr>
            <a:r>
              <a:rPr dirty="0" smtClean="0"/>
              <a:t>Easy </a:t>
            </a:r>
            <a:r>
              <a:rPr dirty="0"/>
              <a:t>editing and </a:t>
            </a:r>
            <a:r>
              <a:rPr dirty="0" smtClean="0"/>
              <a:t>revision</a:t>
            </a:r>
            <a:r>
              <a:rPr lang="en-US" dirty="0" smtClean="0"/>
              <a:t>;</a:t>
            </a:r>
            <a:r>
              <a:rPr dirty="0" smtClean="0"/>
              <a:t> </a:t>
            </a:r>
            <a:r>
              <a:rPr dirty="0"/>
              <a:t>Visible word count</a:t>
            </a:r>
          </a:p>
          <a:p>
            <a:pPr marL="285750" indent="-285750">
              <a:spcAft>
                <a:spcPts val="1300"/>
              </a:spcAft>
              <a:buFont typeface="Wingdings" panose="05000000000000000000" pitchFamily="2" charset="2"/>
              <a:buChar char="v"/>
              <a:defRPr sz="1600">
                <a:solidFill>
                  <a:srgbClr val="232A30"/>
                </a:solidFill>
              </a:defRPr>
            </a:pPr>
            <a:r>
              <a:rPr dirty="0" smtClean="0"/>
              <a:t>Better </a:t>
            </a:r>
            <a:r>
              <a:rPr dirty="0"/>
              <a:t>control of time and progress</a:t>
            </a:r>
          </a:p>
          <a:p>
            <a:pPr marL="285750" indent="-285750">
              <a:spcAft>
                <a:spcPts val="1300"/>
              </a:spcAft>
              <a:buFont typeface="Wingdings" panose="05000000000000000000" pitchFamily="2" charset="2"/>
              <a:buChar char="v"/>
              <a:defRPr sz="1600">
                <a:solidFill>
                  <a:srgbClr val="232A30"/>
                </a:solidFill>
              </a:defRPr>
            </a:pPr>
            <a:r>
              <a:rPr dirty="0" smtClean="0"/>
              <a:t>More </a:t>
            </a:r>
            <a:r>
              <a:rPr dirty="0"/>
              <a:t>consistent delivery </a:t>
            </a:r>
            <a:r>
              <a:rPr dirty="0" smtClean="0"/>
              <a:t>conditions</a:t>
            </a:r>
            <a:endParaRPr lang="en-US" dirty="0" smtClean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v"/>
              <a:defRPr sz="1600">
                <a:solidFill>
                  <a:srgbClr val="232A30"/>
                </a:solidFill>
              </a:defRPr>
            </a:pPr>
            <a:endParaRPr lang="en-US" dirty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v"/>
              <a:defRPr sz="1600">
                <a:solidFill>
                  <a:srgbClr val="232A30"/>
                </a:solidFill>
              </a:defRPr>
            </a:pP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57800" cy="4526280"/>
          </a:xfrm>
          <a:prstGeom prst="roundRect">
            <a:avLst/>
          </a:prstGeom>
          <a:solidFill>
            <a:srgbClr val="F1F5F8"/>
          </a:solidFill>
          <a:ln>
            <a:solidFill>
              <a:srgbClr val="D5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37959" y="169164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82B42"/>
                </a:solidFill>
              </a:defRPr>
            </a:pPr>
            <a:r>
              <a:t>Testing perspective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7959" y="2240280"/>
            <a:ext cx="4572000" cy="165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300"/>
              </a:spcAft>
              <a:buFont typeface="Wingdings" panose="05000000000000000000" pitchFamily="2" charset="2"/>
              <a:buChar char="v"/>
              <a:defRPr sz="1600">
                <a:solidFill>
                  <a:srgbClr val="232A30"/>
                </a:solidFill>
              </a:defRPr>
            </a:pPr>
            <a:r>
              <a:rPr dirty="0" smtClean="0"/>
              <a:t>Reduced scoring error in objectively scored components</a:t>
            </a:r>
          </a:p>
          <a:p>
            <a:pPr marL="285750" indent="-285750">
              <a:spcAft>
                <a:spcPts val="1300"/>
              </a:spcAft>
              <a:buFont typeface="Wingdings" panose="05000000000000000000" pitchFamily="2" charset="2"/>
              <a:buChar char="v"/>
              <a:defRPr sz="1600">
                <a:solidFill>
                  <a:srgbClr val="232A30"/>
                </a:solidFill>
              </a:defRPr>
            </a:pPr>
            <a:r>
              <a:rPr dirty="0" smtClean="0"/>
              <a:t>Greater </a:t>
            </a:r>
            <a:r>
              <a:rPr dirty="0" err="1" smtClean="0"/>
              <a:t>standardisation</a:t>
            </a:r>
            <a:r>
              <a:rPr dirty="0" smtClean="0"/>
              <a:t> of administration</a:t>
            </a:r>
          </a:p>
          <a:p>
            <a:pPr marL="285750" indent="-285750">
              <a:spcAft>
                <a:spcPts val="1300"/>
              </a:spcAft>
              <a:buFont typeface="Wingdings" panose="05000000000000000000" pitchFamily="2" charset="2"/>
              <a:buChar char="v"/>
              <a:defRPr sz="1600">
                <a:solidFill>
                  <a:srgbClr val="232A30"/>
                </a:solidFill>
              </a:defRPr>
            </a:pPr>
            <a:r>
              <a:rPr lang="en-US" dirty="0" smtClean="0"/>
              <a:t>Items </a:t>
            </a:r>
            <a:r>
              <a:rPr lang="en-US" dirty="0"/>
              <a:t>are mixed within each level to reduce test compromise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2B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475720" y="662940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84048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2"/>
                </a:solidFill>
              </a:defRPr>
            </a:pPr>
            <a:r>
              <a:rPr dirty="0"/>
              <a:t>A Key Question: One Listening or Two?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417320"/>
            <a:ext cx="5257800" cy="4526280"/>
          </a:xfrm>
          <a:prstGeom prst="roundRect">
            <a:avLst/>
          </a:prstGeom>
          <a:solidFill>
            <a:srgbClr val="F1F5F8"/>
          </a:solidFill>
          <a:ln>
            <a:solidFill>
              <a:srgbClr val="D5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169164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82B42"/>
                </a:solidFill>
              </a:defRPr>
            </a:pPr>
            <a:r>
              <a:t>Current 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2240280"/>
            <a:ext cx="457200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AutoNum type="arabicPeriod"/>
              <a:defRPr sz="1600">
                <a:solidFill>
                  <a:srgbClr val="232A30"/>
                </a:solidFill>
              </a:defRPr>
            </a:pPr>
            <a:r>
              <a:rPr lang="bs-Latn-BA" sz="2000" dirty="0" smtClean="0"/>
              <a:t>LEVEL 1&amp;2:</a:t>
            </a:r>
            <a:r>
              <a:rPr sz="2000" dirty="0" smtClean="0"/>
              <a:t> </a:t>
            </a:r>
            <a:r>
              <a:rPr sz="2000" dirty="0"/>
              <a:t>Candidates choose whether to listen once or </a:t>
            </a:r>
            <a:r>
              <a:rPr sz="2000" dirty="0" smtClean="0"/>
              <a:t>twice</a:t>
            </a:r>
            <a:r>
              <a:rPr lang="en-US" sz="2000" dirty="0" smtClean="0"/>
              <a:t> </a:t>
            </a:r>
            <a:r>
              <a:rPr lang="en-US" sz="2000" i="1" dirty="0" smtClean="0"/>
              <a:t>(candidate-friendly solution; reciprocal)</a:t>
            </a:r>
            <a:r>
              <a:rPr lang="bs-Latn-BA" sz="2000" i="1" dirty="0" smtClean="0"/>
              <a:t> </a:t>
            </a:r>
          </a:p>
          <a:p>
            <a:pPr marL="342900" indent="-342900">
              <a:spcAft>
                <a:spcPts val="1200"/>
              </a:spcAft>
              <a:buAutoNum type="arabicPeriod"/>
              <a:defRPr sz="1600">
                <a:solidFill>
                  <a:srgbClr val="232A30"/>
                </a:solidFill>
              </a:defRPr>
            </a:pPr>
            <a:r>
              <a:rPr lang="bs-Latn-BA" sz="2000" dirty="0" smtClean="0"/>
              <a:t>LEVEL 2&amp;3:</a:t>
            </a:r>
            <a:r>
              <a:rPr lang="en-US" sz="2000" dirty="0" smtClean="0"/>
              <a:t> </a:t>
            </a:r>
            <a:r>
              <a:rPr lang="en-US" sz="2000" dirty="0"/>
              <a:t>Replay policy still under </a:t>
            </a:r>
            <a:r>
              <a:rPr lang="en-US" sz="2000" dirty="0" smtClean="0"/>
              <a:t>review</a:t>
            </a:r>
            <a:r>
              <a:rPr lang="en-US" sz="2000" i="1" dirty="0" smtClean="0"/>
              <a:t> (Level 3 nonreciprocal)</a:t>
            </a:r>
          </a:p>
          <a:p>
            <a:pPr>
              <a:spcAft>
                <a:spcPts val="1200"/>
              </a:spcAft>
              <a:defRPr sz="1600">
                <a:solidFill>
                  <a:srgbClr val="232A30"/>
                </a:solidFill>
              </a:defRPr>
            </a:pPr>
            <a:endParaRPr lang="en-US" dirty="0"/>
          </a:p>
          <a:p>
            <a:pPr>
              <a:spcAft>
                <a:spcPts val="1200"/>
              </a:spcAft>
              <a:defRPr sz="1600">
                <a:solidFill>
                  <a:srgbClr val="232A30"/>
                </a:solidFill>
              </a:defRPr>
            </a:pPr>
            <a:endParaRPr lang="en-US" dirty="0" smtClean="0"/>
          </a:p>
          <a:p>
            <a:pPr>
              <a:spcAft>
                <a:spcPts val="1200"/>
              </a:spcAft>
              <a:defRPr sz="1600">
                <a:solidFill>
                  <a:srgbClr val="232A30"/>
                </a:solidFill>
              </a:defRPr>
            </a:pP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217920" y="1417320"/>
            <a:ext cx="5257800" cy="4526280"/>
          </a:xfrm>
          <a:prstGeom prst="roundRect">
            <a:avLst/>
          </a:prstGeom>
          <a:solidFill>
            <a:srgbClr val="F1F5F8"/>
          </a:solidFill>
          <a:ln>
            <a:solidFill>
              <a:srgbClr val="D5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37959" y="1691640"/>
            <a:ext cx="4663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82B42"/>
                </a:solidFill>
              </a:defRPr>
            </a:pPr>
            <a:r>
              <a:t>Issue under review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7959" y="2240280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232A30"/>
                </a:solidFill>
              </a:defRPr>
            </a:pPr>
            <a:r>
              <a:rPr dirty="0" smtClean="0"/>
              <a:t>• </a:t>
            </a:r>
            <a:r>
              <a:rPr sz="2000" dirty="0"/>
              <a:t>Moving to one listening is being considered</a:t>
            </a:r>
          </a:p>
          <a:p>
            <a:pPr>
              <a:spcAft>
                <a:spcPts val="1200"/>
              </a:spcAft>
              <a:defRPr sz="1600">
                <a:solidFill>
                  <a:srgbClr val="232A30"/>
                </a:solidFill>
              </a:defRPr>
            </a:pPr>
            <a:r>
              <a:rPr sz="2000" dirty="0"/>
              <a:t>• It would also reduce the length of the bi-level 2&amp;3 test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2B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475720" y="662940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Activate Spell-Check or Not?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67085"/>
                </a:solidFill>
              </a:rPr>
              <a:t>A technology choice that becomes a construct decision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13232" y="1508760"/>
            <a:ext cx="523036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5240">
            <a:solidFill>
              <a:srgbClr val="E4E7EC"/>
            </a:solidFill>
            <a:prstDash val="solid"/>
          </a:ln>
          <a:effectLst>
            <a:outerShdw blurRad="12700" dist="50800" dir="2700000" algn="bl" rotWithShape="0">
              <a:srgbClr val="D0D5DD">
                <a:alpha val="1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24128" y="1810512"/>
            <a:ext cx="502920" cy="50292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24128" y="186537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664208" y="1773936"/>
            <a:ext cx="3886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72033"/>
                </a:solidFill>
              </a:rPr>
              <a:t>ENABLE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664208" y="2139696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67085"/>
                </a:solidFill>
              </a:rPr>
              <a:t>Authenticity / TLU alignment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1124712" y="2743200"/>
            <a:ext cx="109728" cy="109728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71600" y="2670048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44054"/>
                </a:solidFill>
              </a:rPr>
              <a:t>Reflects the modern workplace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124712" y="3401568"/>
            <a:ext cx="109728" cy="109728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71600" y="3328416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44054"/>
                </a:solidFill>
              </a:rPr>
              <a:t>Commonly available in the TLU domain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1124712" y="4059936"/>
            <a:ext cx="109728" cy="109728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371600" y="3986784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44054"/>
                </a:solidFill>
              </a:rPr>
              <a:t>Supports authentic writing conditions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45352" y="1508760"/>
            <a:ext cx="523036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5240">
            <a:solidFill>
              <a:srgbClr val="E4E7EC"/>
            </a:solidFill>
            <a:prstDash val="solid"/>
          </a:ln>
          <a:effectLst>
            <a:outerShdw blurRad="12700" dist="50800" dir="2700000" algn="bl" rotWithShape="0">
              <a:srgbClr val="D0D5DD">
                <a:alpha val="16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556248" y="1810512"/>
            <a:ext cx="502920" cy="502920"/>
          </a:xfrm>
          <a:prstGeom prst="ellipse">
            <a:avLst/>
          </a:prstGeom>
          <a:solidFill>
            <a:srgbClr val="A34A4A"/>
          </a:solidFill>
          <a:ln w="12700">
            <a:solidFill>
              <a:srgbClr val="A34A4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56248" y="186537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×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196328" y="1773936"/>
            <a:ext cx="3886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72033"/>
                </a:solidFill>
              </a:rPr>
              <a:t>DISABLE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7196328" y="2139696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67085"/>
                </a:solidFill>
              </a:rPr>
              <a:t>Independent language control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656832" y="2743200"/>
            <a:ext cx="109728" cy="109728"/>
          </a:xfrm>
          <a:prstGeom prst="ellipse">
            <a:avLst/>
          </a:prstGeom>
          <a:solidFill>
            <a:srgbClr val="A34A4A"/>
          </a:solidFill>
          <a:ln w="12700">
            <a:solidFill>
              <a:srgbClr val="A34A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903720" y="2670048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44054"/>
                </a:solidFill>
              </a:rPr>
              <a:t>Preserves evidence of unaided writing control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656832" y="3401568"/>
            <a:ext cx="109728" cy="109728"/>
          </a:xfrm>
          <a:prstGeom prst="ellipse">
            <a:avLst/>
          </a:prstGeom>
          <a:solidFill>
            <a:srgbClr val="A34A4A"/>
          </a:solidFill>
          <a:ln w="12700">
            <a:solidFill>
              <a:srgbClr val="A34A4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03720" y="3328416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44054"/>
                </a:solidFill>
              </a:rPr>
              <a:t>Spelling may help differentiate Levels 2 and 3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656832" y="4059936"/>
            <a:ext cx="109728" cy="109728"/>
          </a:xfrm>
          <a:prstGeom prst="ellipse">
            <a:avLst/>
          </a:prstGeom>
          <a:solidFill>
            <a:srgbClr val="A34A4A"/>
          </a:solidFill>
          <a:ln w="12700">
            <a:solidFill>
              <a:srgbClr val="A34A4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903720" y="3986784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44054"/>
                </a:solidFill>
              </a:rPr>
              <a:t>Avoids masking spelling or lexical weaknesses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1417320" y="5102352"/>
            <a:ext cx="9372600" cy="1115568"/>
          </a:xfrm>
          <a:prstGeom prst="roundRect">
            <a:avLst>
              <a:gd name="adj" fmla="val 4918"/>
            </a:avLst>
          </a:prstGeom>
          <a:solidFill>
            <a:srgbClr val="EEF2F6"/>
          </a:solidFill>
          <a:ln w="12700">
            <a:solidFill>
              <a:srgbClr val="D0D5D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737360" y="532180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10" dirty="0">
                <a:solidFill>
                  <a:srgbClr val="475467"/>
                </a:solidFill>
              </a:rPr>
              <a:t>KEY QUESTION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737360" y="5596128"/>
            <a:ext cx="8641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2033"/>
                </a:solidFill>
              </a:rPr>
              <a:t>Does spell-check increase authenticity — or alter the construct being assessed?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3749040" y="6446520"/>
            <a:ext cx="4709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75467"/>
                </a:solidFill>
              </a:rPr>
              <a:t>Technology choice  →  Construct decision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126979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84048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2"/>
                </a:solidFill>
              </a:defRPr>
            </a:pPr>
            <a:r>
              <a:t>The Way Ahead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00584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6691"/>
                </a:solidFill>
              </a:defRPr>
            </a:pPr>
            <a:r>
              <a:t>CALT is an ongoing process of development, monitoring and validation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32A30"/>
                </a:solidFill>
              </a:defRPr>
            </a:pPr>
            <a:r>
              <a:rPr dirty="0"/>
              <a:t>• Develop a fuller computer-based tutorial and FAQ.</a:t>
            </a:r>
          </a:p>
          <a:p>
            <a:pPr>
              <a:spcAft>
                <a:spcPts val="1200"/>
              </a:spcAft>
              <a:defRPr sz="1900">
                <a:solidFill>
                  <a:srgbClr val="232A30"/>
                </a:solidFill>
              </a:defRPr>
            </a:pPr>
            <a:r>
              <a:rPr dirty="0"/>
              <a:t>• Review and update testing policy.</a:t>
            </a:r>
          </a:p>
          <a:p>
            <a:pPr>
              <a:spcAft>
                <a:spcPts val="1200"/>
              </a:spcAft>
              <a:defRPr sz="1900">
                <a:solidFill>
                  <a:srgbClr val="232A30"/>
                </a:solidFill>
              </a:defRPr>
            </a:pPr>
            <a:r>
              <a:rPr dirty="0"/>
              <a:t>• Revisit listening replay policy and overall test </a:t>
            </a:r>
            <a:r>
              <a:rPr dirty="0" smtClean="0"/>
              <a:t>length</a:t>
            </a:r>
            <a:r>
              <a:rPr lang="bs-Latn-BA" smtClean="0"/>
              <a:t> (Levels 2&amp;3)</a:t>
            </a:r>
            <a:endParaRPr dirty="0"/>
          </a:p>
          <a:p>
            <a:pPr>
              <a:spcAft>
                <a:spcPts val="1200"/>
              </a:spcAft>
              <a:defRPr sz="1900">
                <a:solidFill>
                  <a:srgbClr val="232A30"/>
                </a:solidFill>
              </a:defRPr>
            </a:pPr>
            <a:r>
              <a:rPr dirty="0"/>
              <a:t>• Continue collecting candidate feedback, technical evidence and test data.</a:t>
            </a:r>
          </a:p>
          <a:p>
            <a:pPr>
              <a:spcAft>
                <a:spcPts val="1200"/>
              </a:spcAft>
              <a:defRPr sz="1900">
                <a:solidFill>
                  <a:srgbClr val="232A30"/>
                </a:solidFill>
              </a:defRPr>
            </a:pPr>
            <a:r>
              <a:rPr dirty="0"/>
              <a:t>• Continue evaluating whether digital features support — rather than alter — the intended construct.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82B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75720" y="662940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B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891" y="591128"/>
            <a:ext cx="11919614" cy="5991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FFFFFF"/>
                </a:solidFill>
              </a:defRPr>
            </a:pPr>
            <a:r>
              <a:rPr lang="en-US" dirty="0" smtClean="0"/>
              <a:t>Validation does not end when a test/testing system becomes operational</a:t>
            </a:r>
          </a:p>
          <a:p>
            <a:pPr algn="ctr">
              <a:defRPr sz="3000" b="1">
                <a:solidFill>
                  <a:srgbClr val="FFFFFF"/>
                </a:solidFill>
              </a:defRPr>
            </a:pPr>
            <a:endParaRPr lang="en-US" dirty="0" smtClean="0"/>
          </a:p>
          <a:p>
            <a:pPr algn="ctr">
              <a:defRPr sz="3000" b="1">
                <a:solidFill>
                  <a:srgbClr val="FFFFFF"/>
                </a:solidFill>
              </a:defRPr>
            </a:pPr>
            <a:endParaRPr lang="en-US" dirty="0"/>
          </a:p>
          <a:p>
            <a:pPr algn="ctr">
              <a:defRPr sz="3000" b="1">
                <a:solidFill>
                  <a:srgbClr val="FFFFFF"/>
                </a:solidFill>
              </a:defRPr>
            </a:pPr>
            <a:r>
              <a:rPr dirty="0" smtClean="0"/>
              <a:t>Going </a:t>
            </a:r>
            <a:r>
              <a:rPr dirty="0"/>
              <a:t>digital was not the final destination</a:t>
            </a:r>
            <a:r>
              <a:rPr dirty="0" smtClean="0"/>
              <a:t>.</a:t>
            </a:r>
            <a:endParaRPr lang="en-US" dirty="0" smtClean="0"/>
          </a:p>
          <a:p>
            <a:pPr algn="ctr">
              <a:defRPr sz="3000" b="1">
                <a:solidFill>
                  <a:srgbClr val="FFFFFF"/>
                </a:solidFill>
              </a:defRPr>
            </a:pPr>
            <a:endParaRPr lang="en-US" dirty="0" smtClean="0"/>
          </a:p>
          <a:p>
            <a:pPr algn="ctr">
              <a:spcBef>
                <a:spcPts val="1800"/>
              </a:spcBef>
              <a:defRPr sz="2300">
                <a:solidFill>
                  <a:srgbClr val="D5E0E9"/>
                </a:solidFill>
              </a:defRPr>
            </a:pPr>
            <a:r>
              <a:rPr sz="3000" b="1" dirty="0" smtClean="0">
                <a:solidFill>
                  <a:srgbClr val="FFFFFF"/>
                </a:solidFill>
              </a:rPr>
              <a:t>It </a:t>
            </a:r>
            <a:r>
              <a:rPr sz="3000" b="1" dirty="0">
                <a:solidFill>
                  <a:srgbClr val="FFFFFF"/>
                </a:solidFill>
              </a:rPr>
              <a:t>was the beginning of another stage in the development and </a:t>
            </a:r>
            <a:r>
              <a:rPr sz="3000" b="1" dirty="0">
                <a:solidFill>
                  <a:srgbClr val="FFFFFF"/>
                </a:solidFill>
              </a:rPr>
              <a:t>validation</a:t>
            </a:r>
            <a:endParaRPr lang="en-US" sz="3000" b="1" dirty="0">
              <a:solidFill>
                <a:srgbClr val="FFFFFF"/>
              </a:solidFill>
            </a:endParaRPr>
          </a:p>
          <a:p>
            <a:pPr algn="ctr">
              <a:spcBef>
                <a:spcPts val="1800"/>
              </a:spcBef>
              <a:defRPr sz="2300">
                <a:solidFill>
                  <a:srgbClr val="D5E0E9"/>
                </a:solidFill>
              </a:defRPr>
            </a:pPr>
            <a:r>
              <a:rPr sz="3000" b="1" dirty="0">
                <a:solidFill>
                  <a:srgbClr val="FFFFFF"/>
                </a:solidFill>
              </a:rPr>
              <a:t> </a:t>
            </a:r>
            <a:r>
              <a:rPr sz="3000" b="1" dirty="0">
                <a:solidFill>
                  <a:srgbClr val="FFFFFF"/>
                </a:solidFill>
              </a:rPr>
              <a:t>of </a:t>
            </a:r>
            <a:r>
              <a:rPr lang="en-US" sz="3000" b="1" dirty="0">
                <a:solidFill>
                  <a:srgbClr val="FFFFFF"/>
                </a:solidFill>
              </a:rPr>
              <a:t>the national STANAG 6001</a:t>
            </a:r>
            <a:r>
              <a:rPr sz="3000" b="1" dirty="0">
                <a:solidFill>
                  <a:srgbClr val="FFFFFF"/>
                </a:solidFill>
              </a:rPr>
              <a:t> </a:t>
            </a:r>
            <a:r>
              <a:rPr sz="3000" b="1" dirty="0">
                <a:solidFill>
                  <a:srgbClr val="FFFFFF"/>
                </a:solidFill>
              </a:rPr>
              <a:t>testing system</a:t>
            </a:r>
            <a:r>
              <a:rPr sz="3000" b="1" dirty="0" smtClean="0">
                <a:solidFill>
                  <a:srgbClr val="FFFFFF"/>
                </a:solidFill>
              </a:rPr>
              <a:t>.</a:t>
            </a:r>
            <a:endParaRPr lang="en-US" sz="3000" b="1" dirty="0" smtClean="0">
              <a:solidFill>
                <a:srgbClr val="FFFFFF"/>
              </a:solidFill>
            </a:endParaRPr>
          </a:p>
          <a:p>
            <a:pPr algn="ctr">
              <a:spcBef>
                <a:spcPts val="1800"/>
              </a:spcBef>
              <a:defRPr sz="2300">
                <a:solidFill>
                  <a:srgbClr val="D5E0E9"/>
                </a:solidFill>
              </a:defRPr>
            </a:pPr>
            <a:endParaRPr lang="en-US" sz="3000" b="1" dirty="0">
              <a:solidFill>
                <a:srgbClr val="FFFFFF"/>
              </a:solidFill>
            </a:endParaRPr>
          </a:p>
          <a:p>
            <a:pPr algn="ctr">
              <a:spcBef>
                <a:spcPts val="1800"/>
              </a:spcBef>
              <a:defRPr sz="2300">
                <a:solidFill>
                  <a:srgbClr val="D5E0E9"/>
                </a:solidFill>
              </a:defRPr>
            </a:pPr>
            <a:endParaRPr sz="3000" b="1" dirty="0">
              <a:solidFill>
                <a:srgbClr val="FFFFFF"/>
              </a:solidFill>
            </a:endParaRPr>
          </a:p>
          <a:p>
            <a:pPr algn="ctr">
              <a:spcBef>
                <a:spcPts val="4000"/>
              </a:spcBef>
              <a:defRPr sz="2000">
                <a:solidFill>
                  <a:srgbClr val="FFFFFF"/>
                </a:solidFill>
              </a:defRPr>
            </a:pPr>
            <a:r>
              <a:rPr i="1" dirty="0" smtClean="0">
                <a:latin typeface="Castellar" panose="020A0402060406010301" pitchFamily="18" charset="0"/>
              </a:rPr>
              <a:t>Thank </a:t>
            </a:r>
            <a:r>
              <a:rPr i="1" dirty="0" smtClean="0">
                <a:latin typeface="Castellar" panose="020A0402060406010301" pitchFamily="18" charset="0"/>
              </a:rPr>
              <a:t>you</a:t>
            </a:r>
            <a:r>
              <a:rPr lang="en-US" i="1" dirty="0" smtClean="0">
                <a:latin typeface="Castellar" panose="020A0402060406010301" pitchFamily="18" charset="0"/>
              </a:rPr>
              <a:t> for your attention!</a:t>
            </a:r>
            <a:endParaRPr i="1" dirty="0">
              <a:latin typeface="Castellar" panose="020A0402060406010301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1750</TotalTime>
  <Words>750</Words>
  <Application>Microsoft Office PowerPoint</Application>
  <PresentationFormat>Widescreen</PresentationFormat>
  <Paragraphs>130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 Display</vt:lpstr>
      <vt:lpstr>Arial</vt:lpstr>
      <vt:lpstr>Calibri</vt:lpstr>
      <vt:lpstr>Castellar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zs</dc:creator>
  <cp:keywords/>
  <dc:description>generated using python-pptx</dc:description>
  <cp:lastModifiedBy>user</cp:lastModifiedBy>
  <cp:revision>44</cp:revision>
  <dcterms:created xsi:type="dcterms:W3CDTF">2013-01-27T09:14:16Z</dcterms:created>
  <dcterms:modified xsi:type="dcterms:W3CDTF">2026-09-02T06:22:37Z</dcterms:modified>
  <cp:category/>
</cp:coreProperties>
</file>